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6858000" cy="9902825"/>
  <p:notesSz cx="7103745" cy="10234295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6" userDrawn="1">
          <p15:clr>
            <a:srgbClr val="A4A3A4"/>
          </p15:clr>
        </p15:guide>
        <p15:guide id="2" pos="2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2B448B"/>
    <a:srgbClr val="B2B2B2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 autoAdjust="0"/>
    <p:restoredTop sz="86396"/>
  </p:normalViewPr>
  <p:slideViewPr>
    <p:cSldViewPr snapToGrid="0" showGuides="1">
      <p:cViewPr>
        <p:scale>
          <a:sx n="189" d="100"/>
          <a:sy n="189" d="100"/>
        </p:scale>
        <p:origin x="328" y="-1864"/>
      </p:cViewPr>
      <p:guideLst>
        <p:guide orient="horz" pos="3106"/>
        <p:guide pos="2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56781" y="1279525"/>
            <a:ext cx="23920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57438" y="1279525"/>
            <a:ext cx="239077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57290" y="1910659"/>
            <a:ext cx="5143739" cy="3158529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5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90" y="5202166"/>
            <a:ext cx="5143739" cy="239129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71509" y="796554"/>
            <a:ext cx="5915299" cy="80284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48" y="373254"/>
            <a:ext cx="5915299" cy="1914416"/>
          </a:xfrm>
        </p:spPr>
        <p:txBody>
          <a:bodyPr anchor="ctr" anchorCtr="0">
            <a:normAutofit/>
          </a:bodyPr>
          <a:lstStyle>
            <a:lvl1pPr>
              <a:defRPr sz="33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4348" y="2636620"/>
            <a:ext cx="5915299" cy="6284326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37" y="677527"/>
            <a:ext cx="5798478" cy="5911728"/>
          </a:xfrm>
        </p:spPr>
        <p:txBody>
          <a:bodyPr anchor="b">
            <a:normAutofit/>
          </a:bodyPr>
          <a:lstStyle>
            <a:lvl1pPr>
              <a:defRPr sz="45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37" y="6657934"/>
            <a:ext cx="5798477" cy="9352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48" y="373254"/>
            <a:ext cx="5915299" cy="1914416"/>
          </a:xfrm>
        </p:spPr>
        <p:txBody>
          <a:bodyPr>
            <a:normAutofit/>
          </a:bodyPr>
          <a:lstStyle>
            <a:lvl1pPr>
              <a:defRPr sz="33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4348" y="2636620"/>
            <a:ext cx="2914785" cy="62843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364862" y="2636620"/>
            <a:ext cx="2914785" cy="62843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403" y="527324"/>
            <a:ext cx="5915299" cy="1914416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403" y="2520122"/>
            <a:ext cx="2901390" cy="1189917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403" y="3777537"/>
            <a:ext cx="2901390" cy="516175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2024" y="2520122"/>
            <a:ext cx="2915678" cy="1189917"/>
          </a:xfrm>
        </p:spPr>
        <p:txBody>
          <a:bodyPr anchor="b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2024" y="3777537"/>
            <a:ext cx="2915678" cy="516175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509" y="3995052"/>
            <a:ext cx="5915299" cy="1914416"/>
          </a:xfrm>
        </p:spPr>
        <p:txBody>
          <a:bodyPr>
            <a:normAutofit/>
          </a:bodyPr>
          <a:lstStyle>
            <a:lvl1pPr algn="ctr">
              <a:defRPr sz="33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812" y="183417"/>
            <a:ext cx="2343034" cy="2311054"/>
          </a:xfrm>
        </p:spPr>
        <p:txBody>
          <a:bodyPr anchor="ctr" anchorCtr="0">
            <a:normAutofit/>
          </a:bodyPr>
          <a:lstStyle>
            <a:lvl1pPr>
              <a:defRPr sz="24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916135" y="1106790"/>
            <a:ext cx="3272425" cy="735754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670" y="2971356"/>
            <a:ext cx="2343034" cy="550480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26529" y="527324"/>
            <a:ext cx="860280" cy="8393622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509" y="527324"/>
            <a:ext cx="4995208" cy="8393622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509" y="527324"/>
            <a:ext cx="5915299" cy="191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509" y="2636620"/>
            <a:ext cx="5915299" cy="628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509" y="9180022"/>
            <a:ext cx="1543122" cy="52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818" y="9180022"/>
            <a:ext cx="2314682" cy="52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687" y="9180022"/>
            <a:ext cx="1543122" cy="52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67218" y="936625"/>
            <a:ext cx="31235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2000" b="1" spc="100">
                <a:solidFill>
                  <a:srgbClr val="2B448B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数学与统计学院学术报告</a:t>
            </a:r>
            <a:endParaRPr lang="zh-CN" altLang="en-US" sz="2000" b="1" spc="100">
              <a:solidFill>
                <a:srgbClr val="2B448B"/>
              </a:solidFill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488" y="1452590"/>
            <a:ext cx="63569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Structure and Long-Time Dynamics of the 2D Water Wave Equations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2147" y="2342011"/>
            <a:ext cx="5902325" cy="6543675"/>
            <a:chOff x="1424" y="4628"/>
            <a:chExt cx="9295" cy="10305"/>
          </a:xfrm>
        </p:grpSpPr>
        <p:sp>
          <p:nvSpPr>
            <p:cNvPr id="7" name="文本框 6"/>
            <p:cNvSpPr txBox="1"/>
            <p:nvPr/>
          </p:nvSpPr>
          <p:spPr>
            <a:xfrm>
              <a:off x="1424" y="4628"/>
              <a:ext cx="929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报告人：苏庆堂</a:t>
              </a:r>
              <a:r>
                <a:rPr lang="zh-CN" altLang="en-US" sz="1600" dirty="0"/>
                <a:t>（中国科学院数学与系统科学研究院）</a:t>
              </a:r>
              <a:endParaRPr lang="zh-CN" altLang="en-US" sz="16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24" y="5169"/>
              <a:ext cx="8579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时</a:t>
              </a:r>
              <a:r>
                <a:rPr lang="en-US" altLang="zh-CN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间：</a:t>
              </a:r>
              <a:r>
                <a:rPr lang="en-US" altLang="zh-CN" sz="1600" b="1" dirty="0">
                  <a:solidFill>
                    <a:srgbClr val="2B448B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</a:rPr>
                <a:t>202</a:t>
              </a:r>
              <a:r>
                <a:rPr lang="en-US" altLang="zh-CN" sz="1600" dirty="0">
                  <a:solidFill>
                    <a:schemeClr val="tx1"/>
                  </a:solidFill>
                </a:rPr>
                <a:t>6</a:t>
              </a:r>
              <a:r>
                <a:rPr lang="zh-CN" altLang="en-US" sz="1600" dirty="0">
                  <a:solidFill>
                    <a:schemeClr val="tx1"/>
                  </a:solidFill>
                </a:rPr>
                <a:t>年</a:t>
              </a:r>
              <a:r>
                <a:rPr lang="en-US" altLang="zh-CN" sz="1600" dirty="0">
                  <a:solidFill>
                    <a:schemeClr val="tx1"/>
                  </a:solidFill>
                </a:rPr>
                <a:t>4</a:t>
              </a:r>
              <a:r>
                <a:rPr lang="zh-CN" altLang="en-US" sz="1600" dirty="0"/>
                <a:t>月</a:t>
              </a:r>
              <a:r>
                <a:rPr lang="en-US" altLang="zh-CN" sz="1600" dirty="0"/>
                <a:t>15</a:t>
              </a:r>
              <a:r>
                <a:rPr lang="zh-CN" altLang="en-US" sz="1600" dirty="0"/>
                <a:t>日</a:t>
              </a:r>
              <a:r>
                <a:rPr lang="zh-CN" altLang="en-US" sz="1600" dirty="0">
                  <a:solidFill>
                    <a:schemeClr val="tx1"/>
                  </a:solidFill>
                </a:rPr>
                <a:t> </a:t>
              </a:r>
              <a:r>
                <a:rPr lang="zh-CN" altLang="en-US" sz="1600" dirty="0"/>
                <a:t> 1</a:t>
              </a:r>
              <a:r>
                <a:rPr lang="en-US" altLang="zh-CN" sz="1600" dirty="0"/>
                <a:t>6</a:t>
              </a:r>
              <a:r>
                <a:rPr lang="zh-CN" altLang="en-US" sz="1600" dirty="0"/>
                <a:t>:</a:t>
              </a:r>
              <a:r>
                <a:rPr lang="en-US" altLang="zh-CN" sz="1600" dirty="0"/>
                <a:t>3</a:t>
              </a:r>
              <a:r>
                <a:rPr lang="zh-CN" altLang="en-US" sz="1600" dirty="0"/>
                <a:t>0</a:t>
              </a:r>
              <a:r>
                <a:rPr lang="zh-CN" altLang="en-US" sz="1600" dirty="0">
                  <a:solidFill>
                    <a:schemeClr val="tx1"/>
                  </a:solidFill>
                </a:rPr>
                <a:t>--</a:t>
              </a:r>
              <a:r>
                <a:rPr lang="zh-CN" altLang="en-US" sz="1600" dirty="0"/>
                <a:t>1</a:t>
              </a:r>
              <a:r>
                <a:rPr lang="en-US" altLang="zh-CN" sz="1600" dirty="0"/>
                <a:t>7</a:t>
              </a:r>
              <a:r>
                <a:rPr lang="zh-CN" altLang="en-US" sz="1600" dirty="0"/>
                <a:t>:</a:t>
              </a:r>
              <a:r>
                <a:rPr lang="en-US" altLang="zh-CN" sz="1600" dirty="0"/>
                <a:t>3</a:t>
              </a:r>
              <a:r>
                <a:rPr lang="zh-CN" altLang="en-US" sz="1600" dirty="0"/>
                <a:t>0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24" y="7125"/>
              <a:ext cx="8921" cy="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摘</a:t>
              </a:r>
              <a:r>
                <a:rPr lang="en-US" altLang="zh-CN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要：</a:t>
              </a: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It has been known since Zakharov (1968) that deep water waves can be formally approximated by the one-dimensional cubic nonlinear Schr</a:t>
              </a:r>
              <a:r>
                <a:rPr lang="en-US" altLang="en-US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ö</a:t>
              </a:r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dinger (NLS) equation—a completely integrable system. When rigorously justified, such approximations provide a powerful tool for investigating the long-time dynamics of the WWE.  We employ this approach to give the first rigorous proof of nonlinear modulational instability for Stokes waves: joint work with Gong Chen. Additionally, by uncovering a refined structure within the water wave equations, we establish the energy stability of equilibrium states under smooth and localized perturbations, this is joint work with Siwei Wang.  </a:t>
              </a:r>
              <a:endPara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25000"/>
                </a:lnSpc>
              </a:pPr>
              <a:endPara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25000"/>
                </a:lnSpc>
              </a:pPr>
              <a:r>
                <a:rPr lang="zh-CN" altLang="en-US" sz="1600" b="1" dirty="0">
                  <a:solidFill>
                    <a:srgbClr val="2B448B"/>
                  </a:solidFill>
                  <a:latin typeface="微软雅黑" panose="020B0503020204020204" charset="-122"/>
                  <a:ea typeface="微软雅黑" panose="020B0503020204020204" charset="-122"/>
                </a:rPr>
                <a:t>个人简介：</a:t>
              </a:r>
              <a:r>
                <a:rPr lang="zh-CN" altLang="en-US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苏庆堂，中国科学院数学与系统科学研究院晨兴数学中心副研究员。研究方向为水波方程的严格数学分析，在水波方程的长时间适定性、稳定性与不稳定性等问题取得了一系列成果，部分论文发表在</a:t>
              </a:r>
              <a:r>
                <a:rPr lang="en-US" altLang="zh-CN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Ann. PDE</a:t>
              </a:r>
              <a:r>
                <a:rPr lang="zh-CN" altLang="en-US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en-US" altLang="zh-CN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CMP</a:t>
              </a:r>
              <a:r>
                <a:rPr lang="zh-CN" altLang="en-US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en-US" altLang="zh-CN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ARMA</a:t>
              </a:r>
              <a:r>
                <a:rPr lang="zh-CN" altLang="en-US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等国际著名刊物</a:t>
              </a:r>
              <a:r>
                <a:rPr lang="zh-CN" altLang="en-US" sz="1500" dirty="0">
                  <a:solidFill>
                    <a:srgbClr val="202020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500" dirty="0">
                <a:solidFill>
                  <a:srgbClr val="20202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92146" y="2993521"/>
            <a:ext cx="5664835" cy="590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solidFill>
                  <a:srgbClr val="2B448B"/>
                </a:solidFill>
                <a:latin typeface="微软雅黑" panose="020B0503020204020204" charset="-122"/>
                <a:ea typeface="微软雅黑" panose="020B0503020204020204" charset="-122"/>
              </a:rPr>
              <a:t>地</a:t>
            </a:r>
            <a:r>
              <a:rPr lang="en-US" altLang="zh-CN" sz="1600" b="1" dirty="0">
                <a:solidFill>
                  <a:srgbClr val="2B448B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00" b="1" dirty="0">
                <a:solidFill>
                  <a:srgbClr val="2B448B"/>
                </a:solidFill>
                <a:latin typeface="微软雅黑" panose="020B0503020204020204" charset="-122"/>
                <a:ea typeface="微软雅黑" panose="020B0503020204020204" charset="-122"/>
              </a:rPr>
              <a:t>点：</a:t>
            </a:r>
            <a:r>
              <a:rPr lang="zh-CN" altLang="en-US" sz="1600" dirty="0"/>
              <a:t>良乡校区</a:t>
            </a:r>
            <a:r>
              <a:rPr lang="en-US" altLang="zh-CN" sz="1600" dirty="0"/>
              <a:t> </a:t>
            </a:r>
            <a:r>
              <a:rPr lang="zh-CN" altLang="en-US" sz="1600" dirty="0"/>
              <a:t>文萃楼</a:t>
            </a:r>
            <a:r>
              <a:rPr lang="en-US" altLang="zh-CN" sz="1600" dirty="0"/>
              <a:t> D 303-304 </a:t>
            </a:r>
            <a:r>
              <a:rPr lang="zh-CN" altLang="en-US" sz="1600" dirty="0"/>
              <a:t>会议室</a:t>
            </a:r>
            <a:endParaRPr lang="en-US" altLang="zh-CN" sz="1600" dirty="0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 dirty="0">
                <a:solidFill>
                  <a:srgbClr val="2B448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邀请人</a:t>
            </a:r>
            <a:r>
              <a:rPr lang="en-US" altLang="zh-CN" sz="1600" dirty="0">
                <a:sym typeface="+mn-ea"/>
              </a:rPr>
              <a:t>：</a:t>
            </a:r>
            <a:r>
              <a:rPr lang="zh-CN" altLang="en-US" sz="1600" dirty="0">
                <a:sym typeface="+mn-ea"/>
              </a:rPr>
              <a:t>边东芬 </a:t>
            </a:r>
            <a:endParaRPr lang="en-US" altLang="zh-CN" sz="1600" dirty="0">
              <a:solidFill>
                <a:srgbClr val="2B448B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600" b="1" dirty="0">
              <a:solidFill>
                <a:srgbClr val="2B448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FmNDIyNmFhOTg0ZGRkMGM4NzZiMWM3MDQ4MDYxMD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WPS 演示</Application>
  <PresentationFormat>自定义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华文楷体</vt:lpstr>
      <vt:lpstr>Times New Roman</vt:lpstr>
      <vt:lpstr>微软雅黑</vt:lpstr>
      <vt:lpstr>黑体</vt:lpstr>
      <vt:lpstr>Calibri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dandan</dc:creator>
  <cp:lastModifiedBy>柠檬小帅</cp:lastModifiedBy>
  <cp:revision>72</cp:revision>
  <dcterms:created xsi:type="dcterms:W3CDTF">2024-12-10T05:39:00Z</dcterms:created>
  <dcterms:modified xsi:type="dcterms:W3CDTF">2026-04-10T09:25:36Z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8A8A6F8E8A45440BA8DACA857DE112AE_13</vt:lpwstr>
  </property>
</Properties>
</file>