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
  </p:handoutMasterIdLst>
  <p:sldIdLst>
    <p:sldId id="256" r:id="rId3"/>
  </p:sldIdLst>
  <p:sldSz cx="6858000" cy="9902825"/>
  <p:notesSz cx="7103745" cy="10234295"/>
  <p:custDataLst>
    <p:tags r:id="rId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06" userDrawn="1">
          <p15:clr>
            <a:srgbClr val="A4A3A4"/>
          </p15:clr>
        </p15:guide>
        <p15:guide id="2" pos="215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020"/>
    <a:srgbClr val="2B448B"/>
    <a:srgbClr val="B2B2B2"/>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90" autoAdjust="0"/>
    <p:restoredTop sz="86396"/>
  </p:normalViewPr>
  <p:slideViewPr>
    <p:cSldViewPr snapToGrid="0" showGuides="1">
      <p:cViewPr>
        <p:scale>
          <a:sx n="189" d="100"/>
          <a:sy n="189" d="100"/>
        </p:scale>
        <p:origin x="328" y="-1864"/>
      </p:cViewPr>
      <p:guideLst>
        <p:guide orient="horz" pos="3106"/>
        <p:guide pos="2151"/>
      </p:guideLst>
    </p:cSldViewPr>
  </p:slideViewPr>
  <p:outlineViewPr>
    <p:cViewPr>
      <p:scale>
        <a:sx n="33" d="100"/>
        <a:sy n="33" d="100"/>
      </p:scale>
      <p:origin x="0" y="0"/>
    </p:cViewPr>
  </p:outlin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356781" y="1279525"/>
            <a:ext cx="2392087"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357438" y="1279525"/>
            <a:ext cx="2390775" cy="3454400"/>
          </a:xfrm>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857290" y="1910659"/>
            <a:ext cx="5143739" cy="3158529"/>
          </a:xfrm>
        </p:spPr>
        <p:txBody>
          <a:bodyPr anchor="b">
            <a:normAutofit/>
          </a:bodyPr>
          <a:lstStyle>
            <a:lvl1pPr algn="ctr">
              <a:lnSpc>
                <a:spcPct val="130000"/>
              </a:lnSpc>
              <a:defRPr sz="4500">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857290" y="5202166"/>
            <a:ext cx="5143739" cy="2391299"/>
          </a:xfrm>
        </p:spPr>
        <p:txBody>
          <a:bodyPr>
            <a:normAutofit/>
          </a:bodyPr>
          <a:lstStyle>
            <a:lvl1pPr marL="0" indent="0" algn="ctr">
              <a:buNone/>
              <a:defRPr sz="1800">
                <a:solidFill>
                  <a:schemeClr val="tx1">
                    <a:lumMod val="75000"/>
                    <a:lumOff val="25000"/>
                  </a:schemeClr>
                </a:solidFill>
                <a:effectLst/>
                <a:latin typeface="+mn-ea"/>
                <a:ea typeface="+mn-ea"/>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单击此处添加副标题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471509" y="796554"/>
            <a:ext cx="5915299" cy="802842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64348" y="373254"/>
            <a:ext cx="5915299" cy="1914416"/>
          </a:xfrm>
        </p:spPr>
        <p:txBody>
          <a:bodyPr anchor="ctr" anchorCtr="0">
            <a:normAutofit/>
          </a:bodyPr>
          <a:lstStyle>
            <a:lvl1pPr>
              <a:defRPr sz="3300" b="0">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364348" y="2636620"/>
            <a:ext cx="5915299" cy="6284326"/>
          </a:xfrm>
        </p:spPr>
        <p:txBody>
          <a:bodyPr>
            <a:normAutofit/>
          </a:bodyPr>
          <a:lstStyle>
            <a:lvl1pPr>
              <a:defRPr sz="21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350">
                <a:solidFill>
                  <a:schemeClr val="tx1">
                    <a:lumMod val="75000"/>
                    <a:lumOff val="25000"/>
                  </a:schemeClr>
                </a:solidFill>
              </a:defRPr>
            </a:lvl4pPr>
            <a:lvl5pPr>
              <a:defRPr sz="135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67937" y="677527"/>
            <a:ext cx="5798478" cy="5911728"/>
          </a:xfrm>
        </p:spPr>
        <p:txBody>
          <a:bodyPr anchor="b">
            <a:normAutofit/>
          </a:bodyPr>
          <a:lstStyle>
            <a:lvl1pPr>
              <a:defRPr sz="4500">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467937" y="6657934"/>
            <a:ext cx="5798477" cy="935217"/>
          </a:xfrm>
        </p:spPr>
        <p:txBody>
          <a:bodyPr>
            <a:normAutofit/>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64348" y="373254"/>
            <a:ext cx="5915299" cy="1914416"/>
          </a:xfrm>
        </p:spPr>
        <p:txBody>
          <a:bodyPr>
            <a:normAutofit/>
          </a:bodyPr>
          <a:lstStyle>
            <a:lvl1pPr>
              <a:defRPr sz="3300" b="0" i="0">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364348" y="2636620"/>
            <a:ext cx="2914785" cy="6284326"/>
          </a:xfrm>
        </p:spPr>
        <p:txBody>
          <a:bodyPr>
            <a:normAutofit/>
          </a:bodyPr>
          <a:lstStyle>
            <a:lvl1pPr>
              <a:lnSpc>
                <a:spcPct val="90000"/>
              </a:lnSpc>
              <a:defRPr sz="2100">
                <a:solidFill>
                  <a:schemeClr val="tx1">
                    <a:lumMod val="75000"/>
                    <a:lumOff val="25000"/>
                  </a:schemeClr>
                </a:solidFill>
              </a:defRPr>
            </a:lvl1pPr>
            <a:lvl2pPr>
              <a:lnSpc>
                <a:spcPct val="90000"/>
              </a:lnSpc>
              <a:defRPr sz="1800">
                <a:solidFill>
                  <a:schemeClr val="tx1">
                    <a:lumMod val="75000"/>
                    <a:lumOff val="25000"/>
                  </a:schemeClr>
                </a:solidFill>
              </a:defRPr>
            </a:lvl2pPr>
            <a:lvl3pPr>
              <a:lnSpc>
                <a:spcPct val="90000"/>
              </a:lnSpc>
              <a:defRPr sz="1500">
                <a:solidFill>
                  <a:schemeClr val="tx1">
                    <a:lumMod val="75000"/>
                    <a:lumOff val="25000"/>
                  </a:schemeClr>
                </a:solidFill>
              </a:defRPr>
            </a:lvl3pPr>
            <a:lvl4pPr>
              <a:lnSpc>
                <a:spcPct val="90000"/>
              </a:lnSpc>
              <a:defRPr sz="1350">
                <a:solidFill>
                  <a:schemeClr val="tx1">
                    <a:lumMod val="75000"/>
                    <a:lumOff val="25000"/>
                  </a:schemeClr>
                </a:solidFill>
              </a:defRPr>
            </a:lvl4pPr>
            <a:lvl5pPr>
              <a:lnSpc>
                <a:spcPct val="90000"/>
              </a:lnSpc>
              <a:defRPr sz="135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3364862" y="2636620"/>
            <a:ext cx="2914785" cy="6284326"/>
          </a:xfrm>
        </p:spPr>
        <p:txBody>
          <a:bodyPr>
            <a:normAutofit/>
          </a:bodyPr>
          <a:lstStyle>
            <a:lvl1pPr>
              <a:lnSpc>
                <a:spcPct val="90000"/>
              </a:lnSpc>
              <a:defRPr sz="2100">
                <a:solidFill>
                  <a:schemeClr val="tx1">
                    <a:lumMod val="75000"/>
                    <a:lumOff val="25000"/>
                  </a:schemeClr>
                </a:solidFill>
              </a:defRPr>
            </a:lvl1pPr>
            <a:lvl2pPr>
              <a:lnSpc>
                <a:spcPct val="90000"/>
              </a:lnSpc>
              <a:defRPr sz="1800">
                <a:solidFill>
                  <a:schemeClr val="tx1">
                    <a:lumMod val="75000"/>
                    <a:lumOff val="25000"/>
                  </a:schemeClr>
                </a:solidFill>
              </a:defRPr>
            </a:lvl2pPr>
            <a:lvl3pPr>
              <a:lnSpc>
                <a:spcPct val="90000"/>
              </a:lnSpc>
              <a:defRPr sz="1500">
                <a:solidFill>
                  <a:schemeClr val="tx1">
                    <a:lumMod val="75000"/>
                    <a:lumOff val="25000"/>
                  </a:schemeClr>
                </a:solidFill>
              </a:defRPr>
            </a:lvl3pPr>
            <a:lvl4pPr>
              <a:lnSpc>
                <a:spcPct val="90000"/>
              </a:lnSpc>
              <a:defRPr sz="1350">
                <a:solidFill>
                  <a:schemeClr val="tx1">
                    <a:lumMod val="75000"/>
                    <a:lumOff val="25000"/>
                  </a:schemeClr>
                </a:solidFill>
              </a:defRPr>
            </a:lvl4pPr>
            <a:lvl5pPr>
              <a:lnSpc>
                <a:spcPct val="90000"/>
              </a:lnSpc>
              <a:defRPr sz="135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2403" y="527324"/>
            <a:ext cx="5915299" cy="1914416"/>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472403" y="2520122"/>
            <a:ext cx="2901390" cy="1189917"/>
          </a:xfrm>
        </p:spPr>
        <p:txBody>
          <a:bodyPr anchor="b">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472403" y="3777537"/>
            <a:ext cx="2901390" cy="516175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3472024" y="2520122"/>
            <a:ext cx="2915678" cy="1189917"/>
          </a:xfrm>
        </p:spPr>
        <p:txBody>
          <a:bodyPr anchor="b">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3472024" y="3777537"/>
            <a:ext cx="2915678" cy="516175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71509" y="3995052"/>
            <a:ext cx="5915299" cy="1914416"/>
          </a:xfrm>
        </p:spPr>
        <p:txBody>
          <a:bodyPr>
            <a:normAutofit/>
          </a:bodyPr>
          <a:lstStyle>
            <a:lvl1pPr algn="ctr">
              <a:defRPr sz="3300" b="0">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63812" y="183417"/>
            <a:ext cx="2343034" cy="2311054"/>
          </a:xfrm>
        </p:spPr>
        <p:txBody>
          <a:bodyPr anchor="ctr" anchorCtr="0">
            <a:normAutofit/>
          </a:bodyPr>
          <a:lstStyle>
            <a:lvl1pPr>
              <a:defRPr sz="2400" b="0">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2916135" y="1106790"/>
            <a:ext cx="3272425" cy="735754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dirty="0"/>
          </a:p>
        </p:txBody>
      </p:sp>
      <p:sp>
        <p:nvSpPr>
          <p:cNvPr id="4" name="文本占位符 3"/>
          <p:cNvSpPr>
            <a:spLocks noGrp="1"/>
          </p:cNvSpPr>
          <p:nvPr>
            <p:ph type="body" sz="half" idx="2"/>
          </p:nvPr>
        </p:nvSpPr>
        <p:spPr>
          <a:xfrm>
            <a:off x="366670" y="2971356"/>
            <a:ext cx="2343034" cy="5504804"/>
          </a:xfrm>
        </p:spPr>
        <p:txBody>
          <a:bodyPr>
            <a:normAutofit/>
          </a:bodyPr>
          <a:lstStyle>
            <a:lvl1pPr marL="0" indent="0">
              <a:lnSpc>
                <a:spcPct val="150000"/>
              </a:lnSpc>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526529" y="527324"/>
            <a:ext cx="860280" cy="8393622"/>
          </a:xfrm>
        </p:spPr>
        <p:txBody>
          <a:bodyPr vert="eaVert">
            <a:normAutofit/>
          </a:bodyPr>
          <a:lstStyle>
            <a:lvl1pPr>
              <a:defRPr sz="3300"/>
            </a:lvl1pPr>
          </a:lstStyle>
          <a:p>
            <a:r>
              <a:rPr lang="zh-CN" altLang="en-US" dirty="0"/>
              <a:t>单击此处编辑母版标题样式</a:t>
            </a:r>
            <a:endParaRPr lang="zh-CN" altLang="en-US" dirty="0"/>
          </a:p>
        </p:txBody>
      </p:sp>
      <p:sp>
        <p:nvSpPr>
          <p:cNvPr id="3" name="竖排文字占位符 2"/>
          <p:cNvSpPr>
            <a:spLocks noGrp="1"/>
          </p:cNvSpPr>
          <p:nvPr>
            <p:ph type="body" orient="vert" idx="1"/>
          </p:nvPr>
        </p:nvSpPr>
        <p:spPr>
          <a:xfrm>
            <a:off x="471509" y="527324"/>
            <a:ext cx="4995208" cy="8393622"/>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71509" y="527324"/>
            <a:ext cx="5915299" cy="1914416"/>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471509" y="2636620"/>
            <a:ext cx="5915299" cy="6284326"/>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71509" y="9180022"/>
            <a:ext cx="1543122" cy="527324"/>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3"/>
          </p:nvPr>
        </p:nvSpPr>
        <p:spPr>
          <a:xfrm>
            <a:off x="2271818" y="9180022"/>
            <a:ext cx="2314682" cy="527324"/>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4843687" y="9180022"/>
            <a:ext cx="1543122" cy="527324"/>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90000"/>
          </a:blip>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1867218" y="936625"/>
            <a:ext cx="3123565" cy="398780"/>
          </a:xfrm>
          <a:prstGeom prst="rect">
            <a:avLst/>
          </a:prstGeom>
          <a:noFill/>
        </p:spPr>
        <p:txBody>
          <a:bodyPr wrap="none" rtlCol="0">
            <a:spAutoFit/>
          </a:bodyPr>
          <a:lstStyle/>
          <a:p>
            <a:pPr algn="dist"/>
            <a:r>
              <a:rPr lang="zh-CN" altLang="en-US" sz="2000" b="1" spc="100">
                <a:solidFill>
                  <a:srgbClr val="2B448B"/>
                </a:solidFill>
                <a:uFillTx/>
                <a:latin typeface="华文楷体" panose="02010600040101010101" charset="-122"/>
                <a:ea typeface="华文楷体" panose="02010600040101010101" charset="-122"/>
                <a:cs typeface="华文楷体" panose="02010600040101010101" charset="-122"/>
              </a:rPr>
              <a:t>数学与统计学院学术报告</a:t>
            </a:r>
            <a:endParaRPr lang="zh-CN" altLang="en-US" sz="2000" b="1" spc="100">
              <a:solidFill>
                <a:srgbClr val="2B448B"/>
              </a:solidFill>
              <a:uFillTx/>
              <a:latin typeface="华文楷体" panose="02010600040101010101" charset="-122"/>
              <a:ea typeface="华文楷体" panose="02010600040101010101" charset="-122"/>
              <a:cs typeface="华文楷体" panose="02010600040101010101" charset="-122"/>
            </a:endParaRPr>
          </a:p>
        </p:txBody>
      </p:sp>
      <p:sp>
        <p:nvSpPr>
          <p:cNvPr id="6" name="文本框 5"/>
          <p:cNvSpPr txBox="1"/>
          <p:nvPr/>
        </p:nvSpPr>
        <p:spPr>
          <a:xfrm>
            <a:off x="237488" y="1452590"/>
            <a:ext cx="6356985" cy="521970"/>
          </a:xfrm>
          <a:prstGeom prst="rect">
            <a:avLst/>
          </a:prstGeom>
          <a:noFill/>
        </p:spPr>
        <p:txBody>
          <a:bodyPr wrap="square" rtlCol="0">
            <a:spAutoFit/>
          </a:bodyPr>
          <a:lstStyle/>
          <a:p>
            <a:pPr algn="ctr"/>
            <a:r>
              <a:rPr lang="en-US" altLang="zh-CN" sz="1400" dirty="0">
                <a:latin typeface="Times New Roman" panose="02020603050405020304" pitchFamily="18" charset="0"/>
                <a:ea typeface="宋体" panose="02010600030101010101" pitchFamily="2" charset="-122"/>
              </a:rPr>
              <a:t>Global classical solutions to the 3D quantum compressible Navier-Stokes</a:t>
            </a:r>
            <a:endParaRPr lang="en-US" altLang="zh-CN" sz="1400" dirty="0">
              <a:latin typeface="Times New Roman" panose="02020603050405020304" pitchFamily="18" charset="0"/>
              <a:ea typeface="宋体" panose="02010600030101010101" pitchFamily="2" charset="-122"/>
            </a:endParaRPr>
          </a:p>
          <a:p>
            <a:pPr algn="ctr"/>
            <a:r>
              <a:rPr lang="en-US" altLang="zh-CN" sz="1400" dirty="0">
                <a:latin typeface="Times New Roman" panose="02020603050405020304" pitchFamily="18" charset="0"/>
                <a:ea typeface="宋体" panose="02010600030101010101" pitchFamily="2" charset="-122"/>
              </a:rPr>
              <a:t>equations and Navier-Stokes-Korteweg equations with arbitrarily large initial data</a:t>
            </a:r>
            <a:endParaRPr lang="en-US" altLang="zh-CN" sz="1400" dirty="0">
              <a:latin typeface="Times New Roman" panose="02020603050405020304" pitchFamily="18" charset="0"/>
              <a:ea typeface="宋体" panose="02010600030101010101" pitchFamily="2" charset="-122"/>
            </a:endParaRPr>
          </a:p>
        </p:txBody>
      </p:sp>
      <p:grpSp>
        <p:nvGrpSpPr>
          <p:cNvPr id="11" name="组合 10"/>
          <p:cNvGrpSpPr/>
          <p:nvPr/>
        </p:nvGrpSpPr>
        <p:grpSpPr>
          <a:xfrm>
            <a:off x="692147" y="2146431"/>
            <a:ext cx="5902325" cy="7208520"/>
            <a:chOff x="1424" y="4628"/>
            <a:chExt cx="9295" cy="11352"/>
          </a:xfrm>
        </p:grpSpPr>
        <p:sp>
          <p:nvSpPr>
            <p:cNvPr id="7" name="文本框 6"/>
            <p:cNvSpPr txBox="1"/>
            <p:nvPr/>
          </p:nvSpPr>
          <p:spPr>
            <a:xfrm>
              <a:off x="1424" y="4628"/>
              <a:ext cx="9295" cy="483"/>
            </a:xfrm>
            <a:prstGeom prst="rect">
              <a:avLst/>
            </a:prstGeom>
            <a:noFill/>
          </p:spPr>
          <p:txBody>
            <a:bodyPr wrap="square" rtlCol="0">
              <a:spAutoFit/>
            </a:bodyPr>
            <a:lstStyle/>
            <a:p>
              <a:r>
                <a:rPr lang="zh-CN" altLang="en-US" sz="1400" b="1" dirty="0">
                  <a:solidFill>
                    <a:srgbClr val="2B448B"/>
                  </a:solidFill>
                  <a:latin typeface="微软雅黑" panose="020B0503020204020204" charset="-122"/>
                  <a:ea typeface="微软雅黑" panose="020B0503020204020204" charset="-122"/>
                </a:rPr>
                <a:t>报告人：黄祥娣</a:t>
              </a:r>
              <a:r>
                <a:rPr lang="zh-CN" altLang="en-US" sz="1400" dirty="0"/>
                <a:t>（中国科学院数学与系统科学研究院）</a:t>
              </a:r>
              <a:endParaRPr lang="zh-CN" altLang="en-US" sz="1400" dirty="0"/>
            </a:p>
          </p:txBody>
        </p:sp>
        <p:sp>
          <p:nvSpPr>
            <p:cNvPr id="8" name="文本框 7"/>
            <p:cNvSpPr txBox="1"/>
            <p:nvPr/>
          </p:nvSpPr>
          <p:spPr>
            <a:xfrm>
              <a:off x="1424" y="5169"/>
              <a:ext cx="8579" cy="531"/>
            </a:xfrm>
            <a:prstGeom prst="rect">
              <a:avLst/>
            </a:prstGeom>
            <a:noFill/>
          </p:spPr>
          <p:txBody>
            <a:bodyPr wrap="square" rtlCol="0">
              <a:spAutoFit/>
            </a:bodyPr>
            <a:lstStyle/>
            <a:p>
              <a:r>
                <a:rPr lang="zh-CN" altLang="en-US" sz="1400" b="1" dirty="0">
                  <a:solidFill>
                    <a:srgbClr val="2B448B"/>
                  </a:solidFill>
                  <a:latin typeface="微软雅黑" panose="020B0503020204020204" charset="-122"/>
                  <a:ea typeface="微软雅黑" panose="020B0503020204020204" charset="-122"/>
                </a:rPr>
                <a:t>时</a:t>
              </a:r>
              <a:r>
                <a:rPr lang="en-US" altLang="zh-CN" sz="1400" b="1" dirty="0">
                  <a:solidFill>
                    <a:srgbClr val="2B448B"/>
                  </a:solidFill>
                  <a:latin typeface="微软雅黑" panose="020B0503020204020204" charset="-122"/>
                  <a:ea typeface="微软雅黑" panose="020B0503020204020204" charset="-122"/>
                </a:rPr>
                <a:t>   </a:t>
              </a:r>
              <a:r>
                <a:rPr lang="zh-CN" altLang="en-US" sz="1400" b="1" dirty="0">
                  <a:solidFill>
                    <a:srgbClr val="2B448B"/>
                  </a:solidFill>
                  <a:latin typeface="微软雅黑" panose="020B0503020204020204" charset="-122"/>
                  <a:ea typeface="微软雅黑" panose="020B0503020204020204" charset="-122"/>
                </a:rPr>
                <a:t>间</a:t>
              </a:r>
              <a:r>
                <a:rPr lang="zh-CN" altLang="en-US" sz="1600" b="1" dirty="0">
                  <a:solidFill>
                    <a:srgbClr val="2B448B"/>
                  </a:solidFill>
                  <a:latin typeface="微软雅黑" panose="020B0503020204020204" charset="-122"/>
                  <a:ea typeface="微软雅黑" panose="020B0503020204020204" charset="-122"/>
                </a:rPr>
                <a:t>：</a:t>
              </a:r>
              <a:r>
                <a:rPr lang="en-US" altLang="zh-CN" sz="1400" b="1" dirty="0">
                  <a:solidFill>
                    <a:srgbClr val="2B448B"/>
                  </a:solidFill>
                  <a:latin typeface="黑体" panose="02010609060101010101" charset="-122"/>
                  <a:ea typeface="黑体" panose="02010609060101010101" charset="-122"/>
                </a:rPr>
                <a:t> </a:t>
              </a:r>
              <a:r>
                <a:rPr lang="zh-CN" altLang="en-US" sz="1400" dirty="0">
                  <a:solidFill>
                    <a:schemeClr val="tx1"/>
                  </a:solidFill>
                </a:rPr>
                <a:t>202</a:t>
              </a:r>
              <a:r>
                <a:rPr lang="en-US" altLang="zh-CN" sz="1400" dirty="0">
                  <a:solidFill>
                    <a:schemeClr val="tx1"/>
                  </a:solidFill>
                </a:rPr>
                <a:t>6</a:t>
              </a:r>
              <a:r>
                <a:rPr lang="zh-CN" altLang="en-US" sz="1400" dirty="0">
                  <a:solidFill>
                    <a:schemeClr val="tx1"/>
                  </a:solidFill>
                </a:rPr>
                <a:t>年</a:t>
              </a:r>
              <a:r>
                <a:rPr lang="en-US" altLang="zh-CN" sz="1400" dirty="0">
                  <a:solidFill>
                    <a:schemeClr val="tx1"/>
                  </a:solidFill>
                </a:rPr>
                <a:t>4</a:t>
              </a:r>
              <a:r>
                <a:rPr lang="zh-CN" altLang="en-US" sz="1400" dirty="0"/>
                <a:t>月</a:t>
              </a:r>
              <a:r>
                <a:rPr lang="en-US" altLang="zh-CN" sz="1400" dirty="0"/>
                <a:t>15</a:t>
              </a:r>
              <a:r>
                <a:rPr lang="zh-CN" altLang="en-US" sz="1400" dirty="0"/>
                <a:t>日</a:t>
              </a:r>
              <a:r>
                <a:rPr lang="zh-CN" altLang="en-US" sz="1400" dirty="0">
                  <a:solidFill>
                    <a:schemeClr val="tx1"/>
                  </a:solidFill>
                </a:rPr>
                <a:t> </a:t>
              </a:r>
              <a:r>
                <a:rPr lang="zh-CN" altLang="en-US" sz="1400" dirty="0"/>
                <a:t> 1</a:t>
              </a:r>
              <a:r>
                <a:rPr lang="en-US" altLang="zh-CN" sz="1400" dirty="0"/>
                <a:t>5</a:t>
              </a:r>
              <a:r>
                <a:rPr lang="zh-CN" altLang="en-US" sz="1400" dirty="0"/>
                <a:t>:</a:t>
              </a:r>
              <a:r>
                <a:rPr lang="en-US" altLang="zh-CN" sz="1400" dirty="0"/>
                <a:t>3</a:t>
              </a:r>
              <a:r>
                <a:rPr lang="zh-CN" altLang="en-US" sz="1400" dirty="0"/>
                <a:t>0</a:t>
              </a:r>
              <a:r>
                <a:rPr lang="zh-CN" altLang="en-US" sz="1400" dirty="0">
                  <a:solidFill>
                    <a:schemeClr val="tx1"/>
                  </a:solidFill>
                </a:rPr>
                <a:t>--</a:t>
              </a:r>
              <a:r>
                <a:rPr lang="zh-CN" altLang="en-US" sz="1400" dirty="0"/>
                <a:t>1</a:t>
              </a:r>
              <a:r>
                <a:rPr lang="en-US" altLang="zh-CN" sz="1400" dirty="0"/>
                <a:t>6</a:t>
              </a:r>
              <a:r>
                <a:rPr lang="zh-CN" altLang="en-US" sz="1400" dirty="0"/>
                <a:t>:</a:t>
              </a:r>
              <a:r>
                <a:rPr lang="en-US" altLang="zh-CN" sz="1400" dirty="0"/>
                <a:t>3</a:t>
              </a:r>
              <a:r>
                <a:rPr lang="zh-CN" altLang="en-US" sz="1400" dirty="0"/>
                <a:t>0</a:t>
              </a:r>
              <a:endParaRPr lang="zh-CN" altLang="en-US" sz="1400" dirty="0">
                <a:solidFill>
                  <a:schemeClr val="tx1"/>
                </a:solidFill>
              </a:endParaRPr>
            </a:p>
          </p:txBody>
        </p:sp>
        <p:sp>
          <p:nvSpPr>
            <p:cNvPr id="10" name="文本框 9"/>
            <p:cNvSpPr txBox="1"/>
            <p:nvPr/>
          </p:nvSpPr>
          <p:spPr>
            <a:xfrm>
              <a:off x="1424" y="6809"/>
              <a:ext cx="8921" cy="9171"/>
            </a:xfrm>
            <a:prstGeom prst="rect">
              <a:avLst/>
            </a:prstGeom>
            <a:noFill/>
          </p:spPr>
          <p:txBody>
            <a:bodyPr wrap="square" rtlCol="0">
              <a:spAutoFit/>
            </a:bodyPr>
            <a:lstStyle/>
            <a:p>
              <a:pPr algn="just">
                <a:lnSpc>
                  <a:spcPct val="125000"/>
                </a:lnSpc>
              </a:pPr>
              <a:r>
                <a:rPr lang="zh-CN" altLang="en-US" sz="1400" b="1" dirty="0">
                  <a:solidFill>
                    <a:srgbClr val="2B448B"/>
                  </a:solidFill>
                  <a:latin typeface="微软雅黑" panose="020B0503020204020204" charset="-122"/>
                  <a:ea typeface="微软雅黑" panose="020B0503020204020204" charset="-122"/>
                </a:rPr>
                <a:t>摘</a:t>
              </a:r>
              <a:r>
                <a:rPr lang="en-US" altLang="zh-CN" sz="1400" b="1" dirty="0">
                  <a:solidFill>
                    <a:srgbClr val="2B448B"/>
                  </a:solidFill>
                  <a:latin typeface="微软雅黑" panose="020B0503020204020204" charset="-122"/>
                  <a:ea typeface="微软雅黑" panose="020B0503020204020204" charset="-122"/>
                </a:rPr>
                <a:t>   </a:t>
              </a:r>
              <a:r>
                <a:rPr lang="zh-CN" altLang="en-US" sz="1400" b="1" dirty="0">
                  <a:solidFill>
                    <a:srgbClr val="2B448B"/>
                  </a:solidFill>
                  <a:latin typeface="微软雅黑" panose="020B0503020204020204" charset="-122"/>
                  <a:ea typeface="微软雅黑" panose="020B0503020204020204" charset="-122"/>
                </a:rPr>
                <a:t>要</a:t>
              </a:r>
              <a:r>
                <a:rPr lang="zh-CN" altLang="en-US" sz="1600" b="1" dirty="0">
                  <a:solidFill>
                    <a:srgbClr val="2B448B"/>
                  </a:solidFill>
                  <a:latin typeface="微软雅黑" panose="020B0503020204020204" charset="-122"/>
                  <a:ea typeface="微软雅黑" panose="020B0503020204020204" charset="-122"/>
                </a:rPr>
                <a:t>：</a:t>
              </a:r>
              <a:r>
                <a:rPr lang="en-US" altLang="zh-CN" sz="1200" dirty="0">
                  <a:latin typeface="Times New Roman" panose="02020603050405020304" pitchFamily="18" charset="0"/>
                  <a:ea typeface="宋体" panose="02010600030101010101" pitchFamily="2" charset="-122"/>
                </a:rPr>
                <a:t>In this talk,  we first prove the existence of global classical solutions to the 3D compressible quantum Navier-Stokes equations for general initial data. This result marks the first proof of global classical solutions with arbitrarily large initial data for a physically meaningful three-dimensional fluid equation in the history of compressible fluid mechanics. In order to achieve that, we develop a new Nash-Moser iteration method to derive the upper and lower bound of the density, which is expected to be widely applicable for improving $L^p$ integrability to $L^\infty$ regularity for general parabolic equations. Building on this observation, we further establish the existence of global classical solutions to the 3D general compressible Navier-Stokes-Korteweg equations with arbitrarily large initial data, thereby resolving a long-standing open problem. The equations were originally proposed by the Dutch mathematician Korteweg in 1901 and later rigorously formulated by Dunn and Serrin in 1985.</a:t>
              </a:r>
              <a:endParaRPr lang="en-US" altLang="zh-CN" sz="1200" dirty="0">
                <a:latin typeface="Times New Roman" panose="02020603050405020304" pitchFamily="18" charset="0"/>
                <a:ea typeface="宋体" panose="02010600030101010101" pitchFamily="2" charset="-122"/>
              </a:endParaRPr>
            </a:p>
            <a:p>
              <a:pPr algn="just">
                <a:lnSpc>
                  <a:spcPct val="125000"/>
                </a:lnSpc>
              </a:pPr>
              <a:endParaRPr lang="zh-CN" altLang="en-US" sz="1400" b="1" dirty="0">
                <a:solidFill>
                  <a:srgbClr val="2B448B"/>
                </a:solidFill>
                <a:latin typeface="微软雅黑" panose="020B0503020204020204" charset="-122"/>
                <a:ea typeface="微软雅黑" panose="020B0503020204020204" charset="-122"/>
              </a:endParaRPr>
            </a:p>
            <a:p>
              <a:pPr algn="just">
                <a:lnSpc>
                  <a:spcPct val="125000"/>
                </a:lnSpc>
              </a:pPr>
              <a:r>
                <a:rPr lang="zh-CN" altLang="en-US" sz="1400" b="1" dirty="0">
                  <a:solidFill>
                    <a:srgbClr val="2B448B"/>
                  </a:solidFill>
                  <a:latin typeface="微软雅黑" panose="020B0503020204020204" charset="-122"/>
                  <a:ea typeface="微软雅黑" panose="020B0503020204020204" charset="-122"/>
                </a:rPr>
                <a:t>个人简介</a:t>
              </a:r>
              <a:r>
                <a:rPr lang="zh-CN" altLang="en-US" sz="1600" b="1" dirty="0">
                  <a:solidFill>
                    <a:srgbClr val="2B448B"/>
                  </a:solidFill>
                  <a:latin typeface="微软雅黑" panose="020B0503020204020204" charset="-122"/>
                  <a:ea typeface="微软雅黑" panose="020B0503020204020204" charset="-122"/>
                </a:rPr>
                <a:t>：</a:t>
              </a:r>
              <a:r>
                <a:rPr lang="zh-CN" altLang="en-US" sz="1200" dirty="0"/>
                <a:t>黄祥娣，中国科学院数学与系统科学研究院研究员，主要从事流体动力学方程的研究，特别是高维可压缩Navier-Stokes方程。他在该领域取得了一系列重要成果，揭示了等熵与非等熵可压缩流体在允许真空初值条件下光滑解的有限时间爆破机制，从而完全解决并推广了诺贝尔奖得主J. Nash于1958年提出的关于可压缩流体光滑解爆破问题的著名猜想。基于这一突破，他首次对等熵与非等熵流体建立了允许真空初值的整体光滑解及弱解理论，进而部分解决了菲尔兹奖得主P. L. Lions提出的关于理想多方气体整体弱解存在性的猜想，其研究成果已在CPAM、CMP、ARMA、Math. An、SIAM J. Math. Anal.等国际权威期刊上发表，并荣获2017年首届及2020年第四届世界华人数学家联盟年会“最佳论文奖”。此外，他于2022年在第九届世界华人数学家大会（ICCM）作一小时大会报告，并受邀在2025年第十届ICCM作特邀报告。</a:t>
              </a:r>
              <a:endParaRPr lang="zh-CN" altLang="en-US" sz="1200" dirty="0"/>
            </a:p>
          </p:txBody>
        </p:sp>
      </p:grpSp>
      <p:sp>
        <p:nvSpPr>
          <p:cNvPr id="5" name="文本框 4"/>
          <p:cNvSpPr txBox="1"/>
          <p:nvPr/>
        </p:nvSpPr>
        <p:spPr>
          <a:xfrm>
            <a:off x="692146" y="2770001"/>
            <a:ext cx="5664835" cy="590571"/>
          </a:xfrm>
          <a:prstGeom prst="rect">
            <a:avLst/>
          </a:prstGeom>
          <a:noFill/>
        </p:spPr>
        <p:txBody>
          <a:bodyPr wrap="square" rtlCol="0">
            <a:noAutofit/>
          </a:bodyPr>
          <a:lstStyle/>
          <a:p>
            <a:pPr indent="0" fontAlgn="auto">
              <a:lnSpc>
                <a:spcPct val="150000"/>
              </a:lnSpc>
            </a:pPr>
            <a:r>
              <a:rPr lang="zh-CN" altLang="en-US" sz="1400" b="1" dirty="0">
                <a:solidFill>
                  <a:srgbClr val="2B448B"/>
                </a:solidFill>
                <a:latin typeface="微软雅黑" panose="020B0503020204020204" charset="-122"/>
                <a:ea typeface="微软雅黑" panose="020B0503020204020204" charset="-122"/>
              </a:rPr>
              <a:t>地</a:t>
            </a:r>
            <a:r>
              <a:rPr lang="en-US" altLang="zh-CN" sz="1400" b="1" dirty="0">
                <a:solidFill>
                  <a:srgbClr val="2B448B"/>
                </a:solidFill>
                <a:latin typeface="微软雅黑" panose="020B0503020204020204" charset="-122"/>
                <a:ea typeface="微软雅黑" panose="020B0503020204020204" charset="-122"/>
              </a:rPr>
              <a:t>   </a:t>
            </a:r>
            <a:r>
              <a:rPr lang="zh-CN" altLang="en-US" sz="1400" b="1" dirty="0">
                <a:solidFill>
                  <a:srgbClr val="2B448B"/>
                </a:solidFill>
                <a:latin typeface="微软雅黑" panose="020B0503020204020204" charset="-122"/>
                <a:ea typeface="微软雅黑" panose="020B0503020204020204" charset="-122"/>
              </a:rPr>
              <a:t>点</a:t>
            </a:r>
            <a:r>
              <a:rPr lang="zh-CN" altLang="en-US" sz="1600" b="1" dirty="0">
                <a:solidFill>
                  <a:srgbClr val="2B448B"/>
                </a:solidFill>
                <a:latin typeface="微软雅黑" panose="020B0503020204020204" charset="-122"/>
                <a:ea typeface="微软雅黑" panose="020B0503020204020204" charset="-122"/>
              </a:rPr>
              <a:t>：</a:t>
            </a:r>
            <a:r>
              <a:rPr lang="zh-CN" altLang="en-US" sz="1400" dirty="0"/>
              <a:t>良乡校区</a:t>
            </a:r>
            <a:r>
              <a:rPr lang="en-US" altLang="zh-CN" sz="1400" dirty="0"/>
              <a:t> </a:t>
            </a:r>
            <a:r>
              <a:rPr lang="zh-CN" altLang="en-US" sz="1400" dirty="0"/>
              <a:t>文萃楼</a:t>
            </a:r>
            <a:r>
              <a:rPr lang="en-US" altLang="zh-CN" sz="1400" dirty="0"/>
              <a:t> D 303-304 </a:t>
            </a:r>
            <a:r>
              <a:rPr lang="zh-CN" altLang="en-US" sz="1400" dirty="0"/>
              <a:t>会议室</a:t>
            </a:r>
            <a:endParaRPr lang="en-US" altLang="zh-CN" sz="1400" dirty="0"/>
          </a:p>
          <a:p>
            <a:pPr indent="0" fontAlgn="auto">
              <a:lnSpc>
                <a:spcPct val="150000"/>
              </a:lnSpc>
            </a:pPr>
            <a:r>
              <a:rPr lang="zh-CN" altLang="en-US" sz="1400" b="1" dirty="0">
                <a:solidFill>
                  <a:srgbClr val="2B448B"/>
                </a:solidFill>
                <a:latin typeface="微软雅黑" panose="020B0503020204020204" charset="-122"/>
                <a:ea typeface="微软雅黑" panose="020B0503020204020204" charset="-122"/>
                <a:sym typeface="+mn-ea"/>
              </a:rPr>
              <a:t>邀请人</a:t>
            </a:r>
            <a:r>
              <a:rPr lang="en-US" altLang="zh-CN" sz="1600" dirty="0">
                <a:sym typeface="+mn-ea"/>
              </a:rPr>
              <a:t>：</a:t>
            </a:r>
            <a:r>
              <a:rPr lang="zh-CN" altLang="en-US" sz="1400" dirty="0">
                <a:sym typeface="+mn-ea"/>
              </a:rPr>
              <a:t>边东芬</a:t>
            </a:r>
            <a:r>
              <a:rPr lang="zh-CN" altLang="en-US" sz="1600" dirty="0">
                <a:sym typeface="+mn-ea"/>
              </a:rPr>
              <a:t> </a:t>
            </a:r>
            <a:endParaRPr lang="en-US" altLang="zh-CN" sz="1600" dirty="0">
              <a:solidFill>
                <a:srgbClr val="2B448B"/>
              </a:solidFill>
              <a:latin typeface="微软雅黑" panose="020B0503020204020204" charset="-122"/>
              <a:ea typeface="微软雅黑" panose="020B0503020204020204" charset="-122"/>
              <a:sym typeface="+mn-ea"/>
            </a:endParaRPr>
          </a:p>
          <a:p>
            <a:endParaRPr lang="en-US" altLang="zh-CN" sz="1600" b="1" dirty="0">
              <a:solidFill>
                <a:srgbClr val="2B448B"/>
              </a:solidFill>
              <a:latin typeface="微软雅黑" panose="020B0503020204020204" charset="-122"/>
              <a:ea typeface="微软雅黑" panose="020B0503020204020204" charset="-122"/>
            </a:endParaRPr>
          </a:p>
        </p:txBody>
      </p:sp>
    </p:spTree>
  </p:cSld>
  <p:clrMapOvr>
    <a:masterClrMapping/>
  </p:clrMapOvr>
</p:sld>
</file>

<file path=ppt/tags/tag1.xml><?xml version="1.0" encoding="utf-8"?>
<p:tagLst xmlns:p="http://schemas.openxmlformats.org/presentationml/2006/main">
  <p:tag name="COMMONDATA" val="eyJoZGlkIjoiNzFmNDIyNmFhOTg0ZGRkMGM4NzZiMWM3MDQ4MDYxMDA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1684</Words>
  <Application>WPS 演示</Application>
  <PresentationFormat>自定义</PresentationFormat>
  <Paragraphs>17</Paragraphs>
  <Slides>1</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vt:i4>
      </vt:variant>
    </vt:vector>
  </HeadingPairs>
  <TitlesOfParts>
    <vt:vector size="11" baseType="lpstr">
      <vt:lpstr>Arial</vt:lpstr>
      <vt:lpstr>宋体</vt:lpstr>
      <vt:lpstr>Wingdings</vt:lpstr>
      <vt:lpstr>华文楷体</vt:lpstr>
      <vt:lpstr>Times New Roman</vt:lpstr>
      <vt:lpstr>微软雅黑</vt:lpstr>
      <vt:lpstr>黑体</vt:lpstr>
      <vt:lpstr>Calibri</vt:lpstr>
      <vt:lpstr>Arial Unicode MS</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dandan</dc:creator>
  <cp:lastModifiedBy>柠檬小帅</cp:lastModifiedBy>
  <cp:revision>73</cp:revision>
  <dcterms:created xsi:type="dcterms:W3CDTF">2024-12-10T05:39:00Z</dcterms:created>
  <dcterms:modified xsi:type="dcterms:W3CDTF">2026-04-10T09:23:21Z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8A8A6F8E8A45440BA8DACA857DE112AE_13</vt:lpwstr>
  </property>
</Properties>
</file>