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vml" ContentType="application/vnd.openxmlformats-officedocument.vmlDrawi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1" r:id="rId6"/>
    <p:sldId id="262" r:id="rId7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B448B"/>
    <a:srgbClr val="2E9ECC"/>
    <a:srgbClr val="4472C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>
        <p:scale>
          <a:sx n="75" d="100"/>
          <a:sy n="75" d="100"/>
        </p:scale>
        <p:origin x="946" y="1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9E7C07-CD19-409E-A4D5-E12CBA01DDB8}" type="datetimeFigureOut">
              <a:rPr lang="zh-CN" altLang="en-US" smtClean="0"/>
              <a:t>2020/8/27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67DA4C0-67D9-42A0-9A08-70AEC439E61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789445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67DA4C0-67D9-42A0-9A08-70AEC439E61E}" type="slidenum">
              <a:rPr lang="zh-CN" altLang="en-US" smtClean="0"/>
              <a:t>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6550548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67DA4C0-67D9-42A0-9A08-70AEC439E61E}" type="slidenum">
              <a:rPr lang="zh-CN" altLang="en-US" smtClean="0"/>
              <a:t>3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087839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F7DB5397-F75C-44CD-B1E8-39C6EC0C332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6F26DBE8-D511-47A6-A78F-0F11C81E6F0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ABAD664D-AE26-4002-86A2-13395246BF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0B5DDD-8B36-4579-B4CD-852E6DD2312B}" type="datetimeFigureOut">
              <a:rPr lang="zh-CN" altLang="en-US" smtClean="0"/>
              <a:t>2020/8/27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7D32E7C3-A652-4C81-B925-DCA19AB729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F61D3DA7-A88F-471F-B169-1AFEA89C53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C6F4F9-B712-4BB4-B69A-C03DFB48060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0419640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FD008F6C-681F-4DE2-B319-62F58B767D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187F5BE1-C213-4033-BE7E-9788C5595A7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DFDD7612-0E0F-4952-8FD2-0AF2C15D8B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0B5DDD-8B36-4579-B4CD-852E6DD2312B}" type="datetimeFigureOut">
              <a:rPr lang="zh-CN" altLang="en-US" smtClean="0"/>
              <a:t>2020/8/27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12EEE7F8-53C0-4229-B8CB-F4C625832D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3EF19178-06EC-4B45-94C4-F71B464CAB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C6F4F9-B712-4BB4-B69A-C03DFB48060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4282607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15C1A8A2-591E-4EF1-8008-E06D8C028B1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F7AF9EFB-A6B9-4EC1-BCED-CE1587D1797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F1E3E830-7DAC-4604-AD46-2379A4787E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0B5DDD-8B36-4579-B4CD-852E6DD2312B}" type="datetimeFigureOut">
              <a:rPr lang="zh-CN" altLang="en-US" smtClean="0"/>
              <a:t>2020/8/27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8F66F28B-B9B7-4ADB-A05B-D738651F79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C55D2AE7-F417-4B3E-8280-F89228BA3B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C6F4F9-B712-4BB4-B69A-C03DFB48060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089731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E702870-3BCC-4249-A530-9EC13C648E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53F5BFB7-840B-45AB-B6A8-67ABEB8F07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B3DC61BB-337F-4A3D-9521-4509BDAD61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0B5DDD-8B36-4579-B4CD-852E6DD2312B}" type="datetimeFigureOut">
              <a:rPr lang="zh-CN" altLang="en-US" smtClean="0"/>
              <a:t>2020/8/27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069BE98F-103A-4601-8C98-478AAC033E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F469B8EC-9DC4-4F93-A7D5-E468DBD241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C6F4F9-B712-4BB4-B69A-C03DFB48060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463110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6E5C2D3D-B2E2-4AAE-8A86-97378C0373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5585F713-B0A7-41A5-B08F-6CDD6F97A3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7679CDD9-056F-42B5-BC1A-E06029442B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0B5DDD-8B36-4579-B4CD-852E6DD2312B}" type="datetimeFigureOut">
              <a:rPr lang="zh-CN" altLang="en-US" smtClean="0"/>
              <a:t>2020/8/27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7FF60CA1-5AA5-4E63-9CE4-7AB7E753FC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CA6BC1CD-7E7B-4E37-BAC7-145960F3B8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C6F4F9-B712-4BB4-B69A-C03DFB48060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363287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4E554597-DD80-458E-A628-29D1FF360D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DE50FEA8-38A9-4EBC-BC12-A2EDD8C9F5A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0471A77C-70F4-40E7-9F19-0F93B920F74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AB7FF5E9-0286-4148-B3A0-DF99B714AB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0B5DDD-8B36-4579-B4CD-852E6DD2312B}" type="datetimeFigureOut">
              <a:rPr lang="zh-CN" altLang="en-US" smtClean="0"/>
              <a:t>2020/8/27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806A6892-6E2D-4461-9401-D9D3BC13AE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59662B5A-EC36-4513-9BB5-31DE3E5A63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C6F4F9-B712-4BB4-B69A-C03DFB48060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861819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F8921657-7A04-4554-B75E-286C09D5DC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20AC07A0-1C08-4908-B8F6-ACAA8F321C5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14F54A10-FB55-4E82-97EE-A5B4CCE338C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8C4BB784-E1CA-490F-A3D8-82CEEFC4A66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B352822A-BA68-4192-AEA1-36EB3624149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7" name="日期占位符 6">
            <a:extLst>
              <a:ext uri="{FF2B5EF4-FFF2-40B4-BE49-F238E27FC236}">
                <a16:creationId xmlns:a16="http://schemas.microsoft.com/office/drawing/2014/main" id="{343DB214-DC06-41A2-8190-660A037C80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0B5DDD-8B36-4579-B4CD-852E6DD2312B}" type="datetimeFigureOut">
              <a:rPr lang="zh-CN" altLang="en-US" smtClean="0"/>
              <a:t>2020/8/27</a:t>
            </a:fld>
            <a:endParaRPr lang="zh-CN" altLang="en-US"/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id="{CEB31FE3-ACF6-48E4-A750-787FA0E587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id="{6711181B-8667-4954-B3AB-A4F5BDFF3F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C6F4F9-B712-4BB4-B69A-C03DFB48060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791950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2405607E-5D4E-4E18-81DC-328C3748DA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C8524248-8AE7-4EE0-98A6-9A6607BDF8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0B5DDD-8B36-4579-B4CD-852E6DD2312B}" type="datetimeFigureOut">
              <a:rPr lang="zh-CN" altLang="en-US" smtClean="0"/>
              <a:t>2020/8/27</a:t>
            </a:fld>
            <a:endParaRPr lang="zh-CN" alt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F4D9C556-EF44-4BB0-9F8D-C1E3EA7787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2C8F8E54-73CD-4C89-951B-4EF311A12D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C6F4F9-B712-4BB4-B69A-C03DFB48060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861902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id="{F8979A8A-AB60-454C-B79A-71F483BDB2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0B5DDD-8B36-4579-B4CD-852E6DD2312B}" type="datetimeFigureOut">
              <a:rPr lang="zh-CN" altLang="en-US" smtClean="0"/>
              <a:t>2020/8/27</a:t>
            </a:fld>
            <a:endParaRPr lang="zh-CN" altLang="en-US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8BDFC4DE-6928-433E-9DF5-05D1D7293B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F74BEA8F-5D6C-4C1A-9A32-A849EEA6BB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C6F4F9-B712-4BB4-B69A-C03DFB48060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6076990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17EFEC5-3789-4392-9DBD-7B0538AE67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CB961F94-7911-4588-BD55-40D231D2CE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A54BA578-D37C-4B5A-91E5-2E9E03CE1D7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D81E1D26-DA3D-4A79-8980-62F3FB189A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0B5DDD-8B36-4579-B4CD-852E6DD2312B}" type="datetimeFigureOut">
              <a:rPr lang="zh-CN" altLang="en-US" smtClean="0"/>
              <a:t>2020/8/27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BA2DA768-2C58-425D-AEE6-94A25B3387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375283D9-2FC9-4440-8713-8B192F2D1F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C6F4F9-B712-4BB4-B69A-C03DFB48060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50114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23209EFE-0C99-43FD-A6CE-03FAC2DA06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14858D2F-B5CC-48DA-8273-2595AEA2B89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BDAD898E-72CC-4C6D-8BD6-636643337E7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4049B079-48D7-42D2-AF87-08A1D1FFFD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0B5DDD-8B36-4579-B4CD-852E6DD2312B}" type="datetimeFigureOut">
              <a:rPr lang="zh-CN" altLang="en-US" smtClean="0"/>
              <a:t>2020/8/27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366AA151-8FB7-4217-8783-B1D87057CB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EE181CF3-C0FF-451D-A308-35E05D4792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C6F4F9-B712-4BB4-B69A-C03DFB48060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0359201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>
            <a:extLst>
              <a:ext uri="{FF2B5EF4-FFF2-40B4-BE49-F238E27FC236}">
                <a16:creationId xmlns:a16="http://schemas.microsoft.com/office/drawing/2014/main" id="{808C4265-13DC-47CE-9417-62C4F90BF8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782EBA90-5928-4C27-BC73-93F6B893C05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1626D8D1-514E-4565-87C6-84C6DB48582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0B5DDD-8B36-4579-B4CD-852E6DD2312B}" type="datetimeFigureOut">
              <a:rPr lang="zh-CN" altLang="en-US" smtClean="0"/>
              <a:t>2020/8/27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EE7FEACB-7605-444F-9013-FD78EEF7400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A17984F6-F1E4-411F-AA19-B99628F2B03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C6F4F9-B712-4BB4-B69A-C03DFB48060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676428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baike.baidu.com/item/%E5%BD%A2%E5%BC%8F%E7%A7%91%E5%AD%A6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baike.baidu.com/item/%E5%BD%A2%E5%BC%8F%E7%A7%91%E5%AD%A6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hyperlink" Target="https://baike.baidu.com/item/%E5%BD%A2%E5%BC%8F%E7%A7%91%E5%AD%A6" TargetMode="External"/><Relationship Id="rId4" Type="http://schemas.openxmlformats.org/officeDocument/2006/relationships/image" Target="../media/image3.e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5A991F8E-4B81-4EEA-91B6-0B290FCE325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3999" y="1436752"/>
            <a:ext cx="9144000" cy="2387600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zh-CN" altLang="en-US" sz="4000" dirty="0">
                <a:solidFill>
                  <a:srgbClr val="2B448B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北京理工大学 </a:t>
            </a:r>
            <a:r>
              <a:rPr lang="en-US" altLang="zh-CN" sz="4000" dirty="0">
                <a:solidFill>
                  <a:srgbClr val="2B448B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/ </a:t>
            </a:r>
            <a:r>
              <a:rPr lang="zh-CN" altLang="en-US" sz="4000" dirty="0">
                <a:solidFill>
                  <a:srgbClr val="2B448B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数学与统计学院</a:t>
            </a:r>
            <a:br>
              <a:rPr lang="en-US" altLang="zh-CN" sz="4000" dirty="0">
                <a:solidFill>
                  <a:srgbClr val="2B448B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</a:br>
            <a:r>
              <a:rPr lang="zh-CN" altLang="en-US" sz="4000" dirty="0">
                <a:solidFill>
                  <a:srgbClr val="2B448B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学术报告</a:t>
            </a:r>
          </a:p>
        </p:txBody>
      </p:sp>
      <p:sp>
        <p:nvSpPr>
          <p:cNvPr id="9" name="文本框 8">
            <a:extLst>
              <a:ext uri="{FF2B5EF4-FFF2-40B4-BE49-F238E27FC236}">
                <a16:creationId xmlns:a16="http://schemas.microsoft.com/office/drawing/2014/main" id="{7BBC890B-33F6-407B-82BB-D8F808004577}"/>
              </a:ext>
            </a:extLst>
          </p:cNvPr>
          <p:cNvSpPr txBox="1"/>
          <p:nvPr/>
        </p:nvSpPr>
        <p:spPr>
          <a:xfrm>
            <a:off x="3138791" y="4219096"/>
            <a:ext cx="5914417" cy="7934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zh-CN" altLang="en-US" sz="1600" dirty="0">
                <a:solidFill>
                  <a:srgbClr val="2B448B"/>
                </a:solidFill>
              </a:rPr>
              <a:t>汇报人：</a:t>
            </a:r>
            <a:r>
              <a:rPr lang="en-US" altLang="zh-CN" sz="1600" dirty="0">
                <a:solidFill>
                  <a:srgbClr val="2B448B"/>
                </a:solidFill>
              </a:rPr>
              <a:t>XXX </a:t>
            </a:r>
          </a:p>
          <a:p>
            <a:pPr algn="ctr">
              <a:lnSpc>
                <a:spcPct val="150000"/>
              </a:lnSpc>
            </a:pPr>
            <a:r>
              <a:rPr lang="zh-CN" altLang="en-US" sz="1600" dirty="0">
                <a:solidFill>
                  <a:srgbClr val="2B448B"/>
                </a:solidFill>
              </a:rPr>
              <a:t>时间：</a:t>
            </a:r>
            <a:r>
              <a:rPr lang="en-US" altLang="zh-CN" sz="1600" dirty="0">
                <a:solidFill>
                  <a:srgbClr val="2B448B"/>
                </a:solidFill>
              </a:rPr>
              <a:t>2020</a:t>
            </a:r>
            <a:r>
              <a:rPr lang="zh-CN" altLang="en-US" sz="1600" dirty="0">
                <a:solidFill>
                  <a:srgbClr val="2B448B"/>
                </a:solidFill>
              </a:rPr>
              <a:t>年</a:t>
            </a:r>
            <a:r>
              <a:rPr lang="en-US" altLang="zh-CN" sz="1600" dirty="0">
                <a:solidFill>
                  <a:srgbClr val="2B448B"/>
                </a:solidFill>
              </a:rPr>
              <a:t>X</a:t>
            </a:r>
            <a:r>
              <a:rPr lang="zh-CN" altLang="en-US" sz="1600" dirty="0">
                <a:solidFill>
                  <a:srgbClr val="2B448B"/>
                </a:solidFill>
              </a:rPr>
              <a:t>月</a:t>
            </a:r>
            <a:r>
              <a:rPr lang="en-US" altLang="zh-CN" sz="1600" dirty="0">
                <a:solidFill>
                  <a:srgbClr val="2B448B"/>
                </a:solidFill>
              </a:rPr>
              <a:t>X</a:t>
            </a:r>
            <a:r>
              <a:rPr lang="zh-CN" altLang="en-US" sz="1600" dirty="0">
                <a:solidFill>
                  <a:srgbClr val="2B448B"/>
                </a:solidFill>
              </a:rPr>
              <a:t>日</a:t>
            </a:r>
          </a:p>
        </p:txBody>
      </p:sp>
      <p:pic>
        <p:nvPicPr>
          <p:cNvPr id="4" name="图片 3" descr="图片包含 游戏机, 钟表&#10;&#10;描述已自动生成">
            <a:extLst>
              <a:ext uri="{FF2B5EF4-FFF2-40B4-BE49-F238E27FC236}">
                <a16:creationId xmlns:a16="http://schemas.microsoft.com/office/drawing/2014/main" id="{0D792B1C-17EC-4C11-A222-173AE3E0861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585" y="342296"/>
            <a:ext cx="3277576" cy="4748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99621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>
            <a:extLst>
              <a:ext uri="{FF2B5EF4-FFF2-40B4-BE49-F238E27FC236}">
                <a16:creationId xmlns:a16="http://schemas.microsoft.com/office/drawing/2014/main" id="{72B51B0B-6148-4E64-86CE-5455C46A3D4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59067" y="688465"/>
            <a:ext cx="6494333" cy="52604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6">
            <a:extLst>
              <a:ext uri="{FF2B5EF4-FFF2-40B4-BE49-F238E27FC236}">
                <a16:creationId xmlns:a16="http://schemas.microsoft.com/office/drawing/2014/main" id="{5B188AE4-2C89-430C-99E7-479A12C8DA2B}"/>
              </a:ext>
            </a:extLst>
          </p:cNvPr>
          <p:cNvSpPr/>
          <p:nvPr/>
        </p:nvSpPr>
        <p:spPr>
          <a:xfrm>
            <a:off x="5972175" y="4068763"/>
            <a:ext cx="5019675" cy="239395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SG"/>
          </a:p>
        </p:txBody>
      </p:sp>
      <p:sp>
        <p:nvSpPr>
          <p:cNvPr id="8" name="TextBox 9">
            <a:extLst>
              <a:ext uri="{FF2B5EF4-FFF2-40B4-BE49-F238E27FC236}">
                <a16:creationId xmlns:a16="http://schemas.microsoft.com/office/drawing/2014/main" id="{A8E96130-6A72-45BD-B820-628B4D29C94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818688" y="1709738"/>
            <a:ext cx="1054100" cy="1108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US" altLang="zh-CN" sz="6600" dirty="0">
                <a:ln w="0"/>
                <a:solidFill>
                  <a:srgbClr val="2B448B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Bebas Neue" panose="020B0606020202050201" pitchFamily="34" charset="0"/>
                <a:ea typeface="Roboto"/>
                <a:cs typeface="Times New Roman" panose="02020603050405020304" pitchFamily="18" charset="0"/>
              </a:rPr>
              <a:t>01</a:t>
            </a:r>
            <a:endParaRPr lang="en-US" sz="6600" dirty="0">
              <a:ln w="0"/>
              <a:solidFill>
                <a:srgbClr val="2B448B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Bebas Neue" panose="020B0606020202050201" pitchFamily="34" charset="0"/>
              <a:ea typeface="Roboto"/>
              <a:cs typeface="Times New Roman" panose="02020603050405020304" pitchFamily="18" charset="0"/>
            </a:endParaRPr>
          </a:p>
        </p:txBody>
      </p:sp>
      <p:sp>
        <p:nvSpPr>
          <p:cNvPr id="2" name="Title 11">
            <a:extLst>
              <a:ext uri="{FF2B5EF4-FFF2-40B4-BE49-F238E27FC236}">
                <a16:creationId xmlns:a16="http://schemas.microsoft.com/office/drawing/2014/main" id="{8710DCA3-9EAD-42E3-9D20-A032B00D900B}"/>
              </a:ext>
            </a:extLst>
          </p:cNvPr>
          <p:cNvSpPr txBox="1">
            <a:spLocks/>
          </p:cNvSpPr>
          <p:nvPr/>
        </p:nvSpPr>
        <p:spPr>
          <a:xfrm>
            <a:off x="9402503" y="2386120"/>
            <a:ext cx="1470285" cy="1181100"/>
          </a:xfrm>
          <a:prstGeom prst="rect">
            <a:avLst/>
          </a:prstGeom>
        </p:spPr>
        <p:txBody>
          <a:bodyPr lIns="91416" tIns="45708" rIns="91416" bIns="45708" anchor="ctr"/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 fontAlgn="auto">
              <a:spcAft>
                <a:spcPts val="0"/>
              </a:spcAft>
              <a:defRPr/>
            </a:pPr>
            <a:r>
              <a:rPr lang="zh-CN" altLang="en-US" sz="2800" spc="300" dirty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标题页</a:t>
            </a:r>
            <a:endParaRPr lang="en-US" sz="2800" spc="300" dirty="0">
              <a:solidFill>
                <a:schemeClr val="tx1">
                  <a:lumMod val="85000"/>
                  <a:lumOff val="1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  <p:sp>
        <p:nvSpPr>
          <p:cNvPr id="3" name="矩形 2">
            <a:extLst>
              <a:ext uri="{FF2B5EF4-FFF2-40B4-BE49-F238E27FC236}">
                <a16:creationId xmlns:a16="http://schemas.microsoft.com/office/drawing/2014/main" id="{7A73279D-E611-4F8A-BEC9-9020DE6D2D78}"/>
              </a:ext>
            </a:extLst>
          </p:cNvPr>
          <p:cNvSpPr/>
          <p:nvPr/>
        </p:nvSpPr>
        <p:spPr>
          <a:xfrm>
            <a:off x="6029324" y="4176158"/>
            <a:ext cx="4232275" cy="2023488"/>
          </a:xfrm>
          <a:prstGeom prst="rect">
            <a:avLst/>
          </a:prstGeom>
          <a:solidFill>
            <a:srgbClr val="2E9E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" name="TextBox 11">
            <a:extLst>
              <a:ext uri="{FF2B5EF4-FFF2-40B4-BE49-F238E27FC236}">
                <a16:creationId xmlns:a16="http://schemas.microsoft.com/office/drawing/2014/main" id="{93D69295-406B-4E32-B143-BB277A16B1D7}"/>
              </a:ext>
            </a:extLst>
          </p:cNvPr>
          <p:cNvSpPr txBox="1"/>
          <p:nvPr/>
        </p:nvSpPr>
        <p:spPr>
          <a:xfrm>
            <a:off x="6355773" y="4316066"/>
            <a:ext cx="3063875" cy="40011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00" spc="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MATHEMATICAL EXPLANATION</a:t>
            </a:r>
          </a:p>
        </p:txBody>
      </p:sp>
      <p:sp>
        <p:nvSpPr>
          <p:cNvPr id="7" name="Rectangle 14">
            <a:extLst>
              <a:ext uri="{FF2B5EF4-FFF2-40B4-BE49-F238E27FC236}">
                <a16:creationId xmlns:a16="http://schemas.microsoft.com/office/drawing/2014/main" id="{E8F7C21B-5398-47D6-A132-BF8BC1AA10F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36781" y="4716176"/>
            <a:ext cx="3656013" cy="1221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l">
              <a:lnSpc>
                <a:spcPct val="150000"/>
              </a:lnSpc>
            </a:pPr>
            <a:r>
              <a:rPr lang="zh-CN" altLang="en-US" sz="1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数学是人类对事物的抽象结构与模式进行严格描述的一种通用手段，可以应用于现实世界的任何问题，所有的数学对象本质上都是人为定义的。从这个意义上，数学属于</a:t>
            </a:r>
            <a:r>
              <a:rPr lang="zh-CN" altLang="en-US" sz="1000" b="0" i="0" u="none" strike="noStrike" dirty="0">
                <a:solidFill>
                  <a:schemeClr val="bg1"/>
                </a:solidFill>
                <a:effectLst/>
                <a:latin typeface="arial" panose="020B060402020202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形式科学</a:t>
            </a:r>
            <a:r>
              <a:rPr lang="zh-CN" altLang="en-US" sz="1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，而不是自然科学。不同的数学家和哲学家对数学的确切范围和定义有一系列的看法。</a:t>
            </a:r>
          </a:p>
        </p:txBody>
      </p:sp>
    </p:spTree>
    <p:extLst>
      <p:ext uri="{BB962C8B-B14F-4D97-AF65-F5344CB8AC3E}">
        <p14:creationId xmlns:p14="http://schemas.microsoft.com/office/powerpoint/2010/main" val="22607068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矩形 37">
            <a:extLst>
              <a:ext uri="{FF2B5EF4-FFF2-40B4-BE49-F238E27FC236}">
                <a16:creationId xmlns:a16="http://schemas.microsoft.com/office/drawing/2014/main" id="{AF167F8D-6B75-4766-9751-0696707BF040}"/>
              </a:ext>
            </a:extLst>
          </p:cNvPr>
          <p:cNvSpPr/>
          <p:nvPr/>
        </p:nvSpPr>
        <p:spPr>
          <a:xfrm>
            <a:off x="0" y="-91440"/>
            <a:ext cx="12293600" cy="7020560"/>
          </a:xfrm>
          <a:prstGeom prst="rect">
            <a:avLst/>
          </a:prstGeom>
          <a:solidFill>
            <a:srgbClr val="2E9E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0" name="Rectangle 17">
            <a:extLst>
              <a:ext uri="{FF2B5EF4-FFF2-40B4-BE49-F238E27FC236}">
                <a16:creationId xmlns:a16="http://schemas.microsoft.com/office/drawing/2014/main" id="{0C7961BF-ACDA-4D54-9AAC-64FCD5D47FA9}"/>
              </a:ext>
            </a:extLst>
          </p:cNvPr>
          <p:cNvSpPr/>
          <p:nvPr/>
        </p:nvSpPr>
        <p:spPr>
          <a:xfrm>
            <a:off x="1074420" y="2386261"/>
            <a:ext cx="4043363" cy="1447897"/>
          </a:xfrm>
          <a:prstGeom prst="rect">
            <a:avLst/>
          </a:prstGeom>
        </p:spPr>
        <p:txBody>
          <a:bodyPr>
            <a:spAutoFit/>
          </a:bodyPr>
          <a:lstStyle/>
          <a:p>
            <a:pPr algn="l">
              <a:lnSpc>
                <a:spcPct val="150000"/>
              </a:lnSpc>
            </a:pPr>
            <a:r>
              <a:rPr lang="zh-CN" altLang="en-US" sz="12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数学是人类对事物的抽象结构与模式进行严格描述的一种通用手段，可以应用于现实世界的任何问题，所有的数学对象本质上都是人为定义的。从这个意义上，数学属于</a:t>
            </a:r>
            <a:r>
              <a:rPr lang="zh-CN" altLang="en-US" sz="1200" b="0" i="0" u="none" strike="noStrike" dirty="0">
                <a:solidFill>
                  <a:schemeClr val="bg1"/>
                </a:solidFill>
                <a:effectLst/>
                <a:latin typeface="arial" panose="020B060402020202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形式科学</a:t>
            </a:r>
            <a:r>
              <a:rPr lang="zh-CN" altLang="en-US" sz="12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，而不是自然科学。不同的数学家和哲学家对数学的确切范围和定义有一系列的看法。</a:t>
            </a:r>
          </a:p>
        </p:txBody>
      </p:sp>
      <p:sp>
        <p:nvSpPr>
          <p:cNvPr id="21" name="Oval 18">
            <a:extLst>
              <a:ext uri="{FF2B5EF4-FFF2-40B4-BE49-F238E27FC236}">
                <a16:creationId xmlns:a16="http://schemas.microsoft.com/office/drawing/2014/main" id="{86C55268-EF8B-48BF-8D22-1465D9525B42}"/>
              </a:ext>
            </a:extLst>
          </p:cNvPr>
          <p:cNvSpPr/>
          <p:nvPr/>
        </p:nvSpPr>
        <p:spPr>
          <a:xfrm>
            <a:off x="2741295" y="3989387"/>
            <a:ext cx="549275" cy="549275"/>
          </a:xfrm>
          <a:prstGeom prst="ellipse">
            <a:avLst/>
          </a:prstGeom>
          <a:solidFill>
            <a:srgbClr val="2B44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714" tIns="22857" rIns="45714" bIns="22857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900" b="1" i="1">
              <a:latin typeface="Lato" panose="020F0502020204030203" pitchFamily="34" charset="0"/>
            </a:endParaRPr>
          </a:p>
        </p:txBody>
      </p:sp>
      <p:sp>
        <p:nvSpPr>
          <p:cNvPr id="22" name="Oval 19">
            <a:extLst>
              <a:ext uri="{FF2B5EF4-FFF2-40B4-BE49-F238E27FC236}">
                <a16:creationId xmlns:a16="http://schemas.microsoft.com/office/drawing/2014/main" id="{D4671F52-4D78-4E96-9971-442CC435E7AB}"/>
              </a:ext>
            </a:extLst>
          </p:cNvPr>
          <p:cNvSpPr/>
          <p:nvPr/>
        </p:nvSpPr>
        <p:spPr>
          <a:xfrm>
            <a:off x="1285558" y="3979862"/>
            <a:ext cx="549275" cy="549275"/>
          </a:xfrm>
          <a:prstGeom prst="ellipse">
            <a:avLst/>
          </a:prstGeom>
          <a:solidFill>
            <a:srgbClr val="2B44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714" tIns="22857" rIns="45714" bIns="22857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900" b="1" i="1">
              <a:latin typeface="Lato" panose="020F0502020204030203" pitchFamily="34" charset="0"/>
            </a:endParaRPr>
          </a:p>
        </p:txBody>
      </p:sp>
      <p:sp>
        <p:nvSpPr>
          <p:cNvPr id="23" name="Oval 21">
            <a:extLst>
              <a:ext uri="{FF2B5EF4-FFF2-40B4-BE49-F238E27FC236}">
                <a16:creationId xmlns:a16="http://schemas.microsoft.com/office/drawing/2014/main" id="{447009E0-8E8A-4BBC-AFE5-6DA0A539586F}"/>
              </a:ext>
            </a:extLst>
          </p:cNvPr>
          <p:cNvSpPr/>
          <p:nvPr/>
        </p:nvSpPr>
        <p:spPr>
          <a:xfrm>
            <a:off x="4171633" y="3979862"/>
            <a:ext cx="549275" cy="549275"/>
          </a:xfrm>
          <a:prstGeom prst="ellipse">
            <a:avLst/>
          </a:prstGeom>
          <a:solidFill>
            <a:srgbClr val="2B44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714" tIns="22857" rIns="45714" bIns="22857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900" b="1" i="1">
              <a:latin typeface="Lato" panose="020F0502020204030203" pitchFamily="34" charset="0"/>
            </a:endParaRPr>
          </a:p>
        </p:txBody>
      </p:sp>
      <p:sp>
        <p:nvSpPr>
          <p:cNvPr id="24" name="TextBox 24">
            <a:extLst>
              <a:ext uri="{FF2B5EF4-FFF2-40B4-BE49-F238E27FC236}">
                <a16:creationId xmlns:a16="http://schemas.microsoft.com/office/drawing/2014/main" id="{F80487D7-88ED-4712-ADDF-43AA65391E40}"/>
              </a:ext>
            </a:extLst>
          </p:cNvPr>
          <p:cNvSpPr txBox="1"/>
          <p:nvPr/>
        </p:nvSpPr>
        <p:spPr>
          <a:xfrm>
            <a:off x="850583" y="4632325"/>
            <a:ext cx="1406525" cy="3079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b="1" i="1" dirty="0">
                <a:solidFill>
                  <a:schemeClr val="bg1"/>
                </a:solidFill>
                <a:latin typeface="Lato" panose="020F0502020204030203" pitchFamily="34" charset="0"/>
              </a:rPr>
              <a:t>67.568</a:t>
            </a:r>
          </a:p>
        </p:txBody>
      </p:sp>
      <p:sp>
        <p:nvSpPr>
          <p:cNvPr id="25" name="Rectangle 25">
            <a:extLst>
              <a:ext uri="{FF2B5EF4-FFF2-40B4-BE49-F238E27FC236}">
                <a16:creationId xmlns:a16="http://schemas.microsoft.com/office/drawing/2014/main" id="{F907EF59-AB87-4AC8-AF64-608D5F3E1555}"/>
              </a:ext>
            </a:extLst>
          </p:cNvPr>
          <p:cNvSpPr/>
          <p:nvPr/>
        </p:nvSpPr>
        <p:spPr>
          <a:xfrm>
            <a:off x="850583" y="4843462"/>
            <a:ext cx="1406525" cy="293688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00" i="1" dirty="0">
                <a:solidFill>
                  <a:schemeClr val="bg1"/>
                </a:solidFill>
                <a:latin typeface="Lato" panose="020F0502020204030203" pitchFamily="34" charset="0"/>
              </a:rPr>
              <a:t>MATHEMATICAL</a:t>
            </a:r>
          </a:p>
        </p:txBody>
      </p:sp>
      <p:sp>
        <p:nvSpPr>
          <p:cNvPr id="26" name="TextBox 26">
            <a:extLst>
              <a:ext uri="{FF2B5EF4-FFF2-40B4-BE49-F238E27FC236}">
                <a16:creationId xmlns:a16="http://schemas.microsoft.com/office/drawing/2014/main" id="{4C549237-2551-4995-9D65-C79E0FFB319B}"/>
              </a:ext>
            </a:extLst>
          </p:cNvPr>
          <p:cNvSpPr txBox="1"/>
          <p:nvPr/>
        </p:nvSpPr>
        <p:spPr>
          <a:xfrm>
            <a:off x="2311083" y="4632325"/>
            <a:ext cx="1406525" cy="3079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b="1" i="1" dirty="0">
                <a:solidFill>
                  <a:schemeClr val="bg1"/>
                </a:solidFill>
                <a:latin typeface="Lato" panose="020F0502020204030203" pitchFamily="34" charset="0"/>
              </a:rPr>
              <a:t>67.568</a:t>
            </a:r>
          </a:p>
        </p:txBody>
      </p:sp>
      <p:sp>
        <p:nvSpPr>
          <p:cNvPr id="27" name="Rectangle 27">
            <a:extLst>
              <a:ext uri="{FF2B5EF4-FFF2-40B4-BE49-F238E27FC236}">
                <a16:creationId xmlns:a16="http://schemas.microsoft.com/office/drawing/2014/main" id="{978F2357-91B7-4E8A-B8F5-94550C64C332}"/>
              </a:ext>
            </a:extLst>
          </p:cNvPr>
          <p:cNvSpPr/>
          <p:nvPr/>
        </p:nvSpPr>
        <p:spPr>
          <a:xfrm>
            <a:off x="2311083" y="4843462"/>
            <a:ext cx="1406525" cy="293688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00" i="1" dirty="0">
                <a:solidFill>
                  <a:schemeClr val="bg1"/>
                </a:solidFill>
                <a:latin typeface="Lato" panose="020F0502020204030203" pitchFamily="34" charset="0"/>
              </a:rPr>
              <a:t>MATHEMATICAL</a:t>
            </a:r>
          </a:p>
        </p:txBody>
      </p:sp>
      <p:sp>
        <p:nvSpPr>
          <p:cNvPr id="28" name="TextBox 28">
            <a:extLst>
              <a:ext uri="{FF2B5EF4-FFF2-40B4-BE49-F238E27FC236}">
                <a16:creationId xmlns:a16="http://schemas.microsoft.com/office/drawing/2014/main" id="{227E64F8-CF15-4F3A-8D5A-C96053B62444}"/>
              </a:ext>
            </a:extLst>
          </p:cNvPr>
          <p:cNvSpPr txBox="1"/>
          <p:nvPr/>
        </p:nvSpPr>
        <p:spPr>
          <a:xfrm>
            <a:off x="3746183" y="4632325"/>
            <a:ext cx="1406525" cy="3079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b="1" i="1" dirty="0">
                <a:solidFill>
                  <a:schemeClr val="bg1"/>
                </a:solidFill>
                <a:latin typeface="Lato" panose="020F0502020204030203" pitchFamily="34" charset="0"/>
              </a:rPr>
              <a:t>67.568</a:t>
            </a:r>
          </a:p>
        </p:txBody>
      </p:sp>
      <p:sp>
        <p:nvSpPr>
          <p:cNvPr id="29" name="Rectangle 29">
            <a:extLst>
              <a:ext uri="{FF2B5EF4-FFF2-40B4-BE49-F238E27FC236}">
                <a16:creationId xmlns:a16="http://schemas.microsoft.com/office/drawing/2014/main" id="{AEDCF15F-1BFC-47D5-BEAC-E48BC8CC08E8}"/>
              </a:ext>
            </a:extLst>
          </p:cNvPr>
          <p:cNvSpPr/>
          <p:nvPr/>
        </p:nvSpPr>
        <p:spPr>
          <a:xfrm>
            <a:off x="3746183" y="4843462"/>
            <a:ext cx="1406525" cy="293688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00" i="1" dirty="0">
                <a:solidFill>
                  <a:schemeClr val="bg1"/>
                </a:solidFill>
                <a:latin typeface="Lato" panose="020F0502020204030203" pitchFamily="34" charset="0"/>
              </a:rPr>
              <a:t>MATHEMATICAL</a:t>
            </a:r>
          </a:p>
        </p:txBody>
      </p:sp>
      <p:sp>
        <p:nvSpPr>
          <p:cNvPr id="30" name="Title 11">
            <a:extLst>
              <a:ext uri="{FF2B5EF4-FFF2-40B4-BE49-F238E27FC236}">
                <a16:creationId xmlns:a16="http://schemas.microsoft.com/office/drawing/2014/main" id="{07DDA398-3B0C-4933-AFFE-02249849CBFE}"/>
              </a:ext>
            </a:extLst>
          </p:cNvPr>
          <p:cNvSpPr txBox="1">
            <a:spLocks/>
          </p:cNvSpPr>
          <p:nvPr/>
        </p:nvSpPr>
        <p:spPr>
          <a:xfrm>
            <a:off x="1042670" y="1485900"/>
            <a:ext cx="4306888" cy="1181100"/>
          </a:xfrm>
          <a:prstGeom prst="rect">
            <a:avLst/>
          </a:prstGeom>
        </p:spPr>
        <p:txBody>
          <a:bodyPr lIns="91416" tIns="45708" rIns="91416" bIns="45708" anchor="ctr"/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 fontAlgn="auto">
              <a:lnSpc>
                <a:spcPts val="2400"/>
              </a:lnSpc>
              <a:spcAft>
                <a:spcPts val="0"/>
              </a:spcAft>
              <a:defRPr/>
            </a:pPr>
            <a:r>
              <a:rPr lang="en-US" sz="2000" spc="300" dirty="0">
                <a:solidFill>
                  <a:schemeClr val="bg1"/>
                </a:solidFill>
                <a:latin typeface="Bebas Neue" panose="020B0606020202050201" pitchFamily="34" charset="0"/>
                <a:ea typeface="Roboto" panose="02000000000000000000" pitchFamily="2" charset="0"/>
                <a:cs typeface="Times New Roman" panose="02020603050405020304" pitchFamily="18" charset="0"/>
              </a:rPr>
              <a:t>MATHEMATICAL EXPLANATION</a:t>
            </a:r>
          </a:p>
        </p:txBody>
      </p:sp>
      <p:sp>
        <p:nvSpPr>
          <p:cNvPr id="2" name="Title 11">
            <a:extLst>
              <a:ext uri="{FF2B5EF4-FFF2-40B4-BE49-F238E27FC236}">
                <a16:creationId xmlns:a16="http://schemas.microsoft.com/office/drawing/2014/main" id="{2E5D15A9-5335-42E7-8DB3-45B8B6B872D9}"/>
              </a:ext>
            </a:extLst>
          </p:cNvPr>
          <p:cNvSpPr txBox="1">
            <a:spLocks/>
          </p:cNvSpPr>
          <p:nvPr/>
        </p:nvSpPr>
        <p:spPr>
          <a:xfrm>
            <a:off x="1074420" y="1060478"/>
            <a:ext cx="1470285" cy="1181100"/>
          </a:xfrm>
          <a:prstGeom prst="rect">
            <a:avLst/>
          </a:prstGeom>
        </p:spPr>
        <p:txBody>
          <a:bodyPr lIns="91416" tIns="45708" rIns="91416" bIns="45708" anchor="ctr"/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 fontAlgn="auto">
              <a:spcAft>
                <a:spcPts val="0"/>
              </a:spcAft>
              <a:defRPr/>
            </a:pPr>
            <a:r>
              <a:rPr lang="zh-CN" altLang="en-US" sz="2800" spc="3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内容页</a:t>
            </a:r>
            <a:endParaRPr lang="en-US" sz="2800" spc="3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  <p:sp>
        <p:nvSpPr>
          <p:cNvPr id="3" name="Rectangle 6">
            <a:extLst>
              <a:ext uri="{FF2B5EF4-FFF2-40B4-BE49-F238E27FC236}">
                <a16:creationId xmlns:a16="http://schemas.microsoft.com/office/drawing/2014/main" id="{68F559BA-17A2-4A0F-804A-C47C58D57DEF}"/>
              </a:ext>
            </a:extLst>
          </p:cNvPr>
          <p:cNvSpPr/>
          <p:nvPr/>
        </p:nvSpPr>
        <p:spPr>
          <a:xfrm>
            <a:off x="6426517" y="1562099"/>
            <a:ext cx="5019675" cy="4155974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SG"/>
          </a:p>
        </p:txBody>
      </p:sp>
      <p:sp>
        <p:nvSpPr>
          <p:cNvPr id="33" name="Rectangle 14">
            <a:extLst>
              <a:ext uri="{FF2B5EF4-FFF2-40B4-BE49-F238E27FC236}">
                <a16:creationId xmlns:a16="http://schemas.microsoft.com/office/drawing/2014/main" id="{1F6CF4B9-278C-4493-8D2E-511A8DA03CAB}"/>
              </a:ext>
            </a:extLst>
          </p:cNvPr>
          <p:cNvSpPr/>
          <p:nvPr/>
        </p:nvSpPr>
        <p:spPr>
          <a:xfrm>
            <a:off x="6097905" y="1312861"/>
            <a:ext cx="5019675" cy="4153219"/>
          </a:xfrm>
          <a:prstGeom prst="rect">
            <a:avLst/>
          </a:prstGeom>
          <a:solidFill>
            <a:srgbClr val="2B448B"/>
          </a:solidFill>
          <a:ln>
            <a:solidFill>
              <a:srgbClr val="2B448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SG">
              <a:ln>
                <a:solidFill>
                  <a:srgbClr val="2B448B"/>
                </a:solidFill>
              </a:ln>
              <a:solidFill>
                <a:srgbClr val="2B448B"/>
              </a:solidFill>
            </a:endParaRPr>
          </a:p>
        </p:txBody>
      </p:sp>
      <p:sp>
        <p:nvSpPr>
          <p:cNvPr id="35" name="TextBox 11">
            <a:extLst>
              <a:ext uri="{FF2B5EF4-FFF2-40B4-BE49-F238E27FC236}">
                <a16:creationId xmlns:a16="http://schemas.microsoft.com/office/drawing/2014/main" id="{FB0A0772-DDF8-4288-9157-649157BDB840}"/>
              </a:ext>
            </a:extLst>
          </p:cNvPr>
          <p:cNvSpPr txBox="1"/>
          <p:nvPr/>
        </p:nvSpPr>
        <p:spPr>
          <a:xfrm>
            <a:off x="6836092" y="2333362"/>
            <a:ext cx="3063875" cy="46166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spc="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MATHEMATICAL EXPLANATION</a:t>
            </a:r>
          </a:p>
        </p:txBody>
      </p:sp>
      <p:sp>
        <p:nvSpPr>
          <p:cNvPr id="37" name="Rectangle 14">
            <a:extLst>
              <a:ext uri="{FF2B5EF4-FFF2-40B4-BE49-F238E27FC236}">
                <a16:creationId xmlns:a16="http://schemas.microsoft.com/office/drawing/2014/main" id="{5C974ACC-3275-4D22-93B1-554D37E0A40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36092" y="2919646"/>
            <a:ext cx="3656013" cy="13348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l">
              <a:lnSpc>
                <a:spcPct val="150000"/>
              </a:lnSpc>
            </a:pPr>
            <a:r>
              <a:rPr lang="zh-CN" altLang="en-US" sz="11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数学是人类对事物的抽象结构与模式进行严格描述的一种通用手段，可以应用于现实世界的任何问题，所有的数学对象本质上都是人为定义的。从这个意义上，数学属于</a:t>
            </a:r>
            <a:r>
              <a:rPr lang="zh-CN" altLang="en-US" sz="1100" b="0" i="0" u="none" strike="noStrike" dirty="0">
                <a:solidFill>
                  <a:schemeClr val="bg1"/>
                </a:solidFill>
                <a:effectLst/>
                <a:latin typeface="arial" panose="020B060402020202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形式科学</a:t>
            </a:r>
            <a:r>
              <a:rPr lang="zh-CN" altLang="en-US" sz="11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，而不是自然科学。不同的数学家和哲学家对数学的确切范围和定义有一系列的看法。</a:t>
            </a:r>
          </a:p>
        </p:txBody>
      </p:sp>
    </p:spTree>
    <p:extLst>
      <p:ext uri="{BB962C8B-B14F-4D97-AF65-F5344CB8AC3E}">
        <p14:creationId xmlns:p14="http://schemas.microsoft.com/office/powerpoint/2010/main" val="6939239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20">
            <a:extLst>
              <a:ext uri="{FF2B5EF4-FFF2-40B4-BE49-F238E27FC236}">
                <a16:creationId xmlns:a16="http://schemas.microsoft.com/office/drawing/2014/main" id="{E14CAE10-7549-42B0-9874-646D4C2622C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68925671"/>
              </p:ext>
            </p:extLst>
          </p:nvPr>
        </p:nvGraphicFramePr>
        <p:xfrm>
          <a:off x="6843078" y="768350"/>
          <a:ext cx="4576762" cy="5786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8" name="Chart" r:id="rId3" imgW="4572211" imgH="5783627" progId="Excel.Chart.8">
                  <p:embed/>
                </p:oleObj>
              </mc:Choice>
              <mc:Fallback>
                <p:oleObj name="Chart" r:id="rId3" imgW="4572211" imgH="5783627" progId="Excel.Chart.8">
                  <p:embed/>
                  <p:pic>
                    <p:nvPicPr>
                      <p:cNvPr id="50178" name="Chart 20"/>
                      <p:cNvPicPr>
                        <a:picLocks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43078" y="768350"/>
                        <a:ext cx="4576762" cy="57864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Box 22">
            <a:extLst>
              <a:ext uri="{FF2B5EF4-FFF2-40B4-BE49-F238E27FC236}">
                <a16:creationId xmlns:a16="http://schemas.microsoft.com/office/drawing/2014/main" id="{EBB04813-04DF-4009-8739-A16042FE45BD}"/>
              </a:ext>
            </a:extLst>
          </p:cNvPr>
          <p:cNvSpPr txBox="1"/>
          <p:nvPr/>
        </p:nvSpPr>
        <p:spPr>
          <a:xfrm>
            <a:off x="2166303" y="3778279"/>
            <a:ext cx="1366464" cy="215444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b="1" i="1">
                <a:solidFill>
                  <a:srgbClr val="2B448B"/>
                </a:solidFill>
                <a:latin typeface="Lato" panose="020F0502020204030203" pitchFamily="34" charset="0"/>
                <a:ea typeface="lato bold" panose="020F0502020204030203" pitchFamily="34" charset="0"/>
                <a:cs typeface="lato bold" panose="020F0502020204030203" pitchFamily="34" charset="0"/>
              </a:rPr>
              <a:t>MATHEMATICAL</a:t>
            </a:r>
            <a:endParaRPr lang="en-US" sz="1400" b="1" i="1" dirty="0">
              <a:solidFill>
                <a:srgbClr val="2B448B"/>
              </a:solidFill>
              <a:latin typeface="Lato" panose="020F0502020204030203" pitchFamily="34" charset="0"/>
              <a:ea typeface="lato bold" panose="020F0502020204030203" pitchFamily="34" charset="0"/>
              <a:cs typeface="lato bold" panose="020F0502020204030203" pitchFamily="34" charset="0"/>
            </a:endParaRPr>
          </a:p>
        </p:txBody>
      </p:sp>
      <p:sp>
        <p:nvSpPr>
          <p:cNvPr id="6" name="TextBox 23">
            <a:extLst>
              <a:ext uri="{FF2B5EF4-FFF2-40B4-BE49-F238E27FC236}">
                <a16:creationId xmlns:a16="http://schemas.microsoft.com/office/drawing/2014/main" id="{47ECBD51-071E-43BA-AC0F-332F82AD7E84}"/>
              </a:ext>
            </a:extLst>
          </p:cNvPr>
          <p:cNvSpPr txBox="1"/>
          <p:nvPr/>
        </p:nvSpPr>
        <p:spPr>
          <a:xfrm flipH="1">
            <a:off x="2166303" y="4024342"/>
            <a:ext cx="3109912" cy="259879"/>
          </a:xfrm>
          <a:prstGeom prst="rect">
            <a:avLst/>
          </a:prstGeom>
          <a:noFill/>
        </p:spPr>
        <p:txBody>
          <a:bodyPr lIns="0" tIns="0" rIns="0" bIns="0">
            <a:spAutoFit/>
          </a:bodyPr>
          <a:lstStyle/>
          <a:p>
            <a:pPr eaLnBrk="1" fontAlgn="auto" hangingPunct="1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00" b="1" i="1" dirty="0">
                <a:solidFill>
                  <a:srgbClr val="2B448B"/>
                </a:solidFill>
                <a:latin typeface="Lato" panose="020F0502020204030203" pitchFamily="34" charset="0"/>
                <a:ea typeface="Lato Regular" panose="020F0502020204030203" pitchFamily="34" charset="0"/>
                <a:cs typeface="Lato Regular" panose="020F0502020204030203" pitchFamily="34" charset="0"/>
              </a:rPr>
              <a:t>MATHEMATICALEXPLANATION</a:t>
            </a:r>
          </a:p>
        </p:txBody>
      </p:sp>
      <p:sp>
        <p:nvSpPr>
          <p:cNvPr id="7" name="TextBox 24">
            <a:extLst>
              <a:ext uri="{FF2B5EF4-FFF2-40B4-BE49-F238E27FC236}">
                <a16:creationId xmlns:a16="http://schemas.microsoft.com/office/drawing/2014/main" id="{113DADBC-F550-4DB6-98D0-38767852A1AC}"/>
              </a:ext>
            </a:extLst>
          </p:cNvPr>
          <p:cNvSpPr txBox="1"/>
          <p:nvPr/>
        </p:nvSpPr>
        <p:spPr>
          <a:xfrm>
            <a:off x="2166303" y="4984750"/>
            <a:ext cx="1366464" cy="215444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b="1" i="1" dirty="0">
                <a:solidFill>
                  <a:srgbClr val="2B448B"/>
                </a:solidFill>
                <a:latin typeface="Lato" panose="020F0502020204030203" pitchFamily="34" charset="0"/>
                <a:ea typeface="lato bold" panose="020F0502020204030203" pitchFamily="34" charset="0"/>
                <a:cs typeface="lato bold" panose="020F0502020204030203" pitchFamily="34" charset="0"/>
              </a:rPr>
              <a:t>MATHEMATICAL</a:t>
            </a:r>
          </a:p>
        </p:txBody>
      </p:sp>
      <p:sp>
        <p:nvSpPr>
          <p:cNvPr id="8" name="TextBox 25">
            <a:extLst>
              <a:ext uri="{FF2B5EF4-FFF2-40B4-BE49-F238E27FC236}">
                <a16:creationId xmlns:a16="http://schemas.microsoft.com/office/drawing/2014/main" id="{3113D3DE-ACFF-48EA-841D-920715C553BD}"/>
              </a:ext>
            </a:extLst>
          </p:cNvPr>
          <p:cNvSpPr txBox="1"/>
          <p:nvPr/>
        </p:nvSpPr>
        <p:spPr>
          <a:xfrm flipH="1">
            <a:off x="2166303" y="5230812"/>
            <a:ext cx="3109912" cy="259879"/>
          </a:xfrm>
          <a:prstGeom prst="rect">
            <a:avLst/>
          </a:prstGeom>
          <a:noFill/>
        </p:spPr>
        <p:txBody>
          <a:bodyPr lIns="0" tIns="0" rIns="0" bIns="0">
            <a:spAutoFit/>
          </a:bodyPr>
          <a:lstStyle/>
          <a:p>
            <a:pPr eaLnBrk="1" fontAlgn="auto" hangingPunct="1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00" b="1" i="1" dirty="0">
                <a:solidFill>
                  <a:srgbClr val="2B448B"/>
                </a:solidFill>
                <a:latin typeface="Lato" panose="020F0502020204030203" pitchFamily="34" charset="0"/>
                <a:ea typeface="Lato Regular" panose="020F0502020204030203" pitchFamily="34" charset="0"/>
                <a:cs typeface="Lato Regular" panose="020F0502020204030203" pitchFamily="34" charset="0"/>
              </a:rPr>
              <a:t>MATHEMATICALEXPLANATION</a:t>
            </a:r>
          </a:p>
        </p:txBody>
      </p:sp>
      <p:grpSp>
        <p:nvGrpSpPr>
          <p:cNvPr id="9" name="Group 26">
            <a:extLst>
              <a:ext uri="{FF2B5EF4-FFF2-40B4-BE49-F238E27FC236}">
                <a16:creationId xmlns:a16="http://schemas.microsoft.com/office/drawing/2014/main" id="{A270F85F-9070-4832-BA94-EB63E9F39B68}"/>
              </a:ext>
            </a:extLst>
          </p:cNvPr>
          <p:cNvGrpSpPr>
            <a:grpSpLocks/>
          </p:cNvGrpSpPr>
          <p:nvPr/>
        </p:nvGrpSpPr>
        <p:grpSpPr bwMode="auto">
          <a:xfrm>
            <a:off x="1250315" y="3719513"/>
            <a:ext cx="582613" cy="581025"/>
            <a:chOff x="7135700" y="2945765"/>
            <a:chExt cx="999231" cy="997482"/>
          </a:xfrm>
          <a:solidFill>
            <a:srgbClr val="2B448B"/>
          </a:solidFill>
        </p:grpSpPr>
        <p:sp>
          <p:nvSpPr>
            <p:cNvPr id="10" name="Oval 27">
              <a:extLst>
                <a:ext uri="{FF2B5EF4-FFF2-40B4-BE49-F238E27FC236}">
                  <a16:creationId xmlns:a16="http://schemas.microsoft.com/office/drawing/2014/main" id="{C033C0C6-35D5-4FC1-BB40-8FA37020A511}"/>
                </a:ext>
              </a:extLst>
            </p:cNvPr>
            <p:cNvSpPr/>
            <p:nvPr/>
          </p:nvSpPr>
          <p:spPr>
            <a:xfrm>
              <a:off x="7135700" y="2945765"/>
              <a:ext cx="999231" cy="997482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600" b="1" i="1">
                <a:solidFill>
                  <a:srgbClr val="2B448B"/>
                </a:solidFill>
                <a:latin typeface="Lato" panose="020F0502020204030203" pitchFamily="34" charset="0"/>
              </a:endParaRPr>
            </a:p>
          </p:txBody>
        </p:sp>
        <p:sp>
          <p:nvSpPr>
            <p:cNvPr id="11" name="Shape 2591">
              <a:extLst>
                <a:ext uri="{FF2B5EF4-FFF2-40B4-BE49-F238E27FC236}">
                  <a16:creationId xmlns:a16="http://schemas.microsoft.com/office/drawing/2014/main" id="{2DDF817A-35BF-40E5-B3CD-C75A32DAB89B}"/>
                </a:ext>
              </a:extLst>
            </p:cNvPr>
            <p:cNvSpPr/>
            <p:nvPr/>
          </p:nvSpPr>
          <p:spPr>
            <a:xfrm>
              <a:off x="7440642" y="3237378"/>
              <a:ext cx="389347" cy="3870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0800" y="14727"/>
                  </a:moveTo>
                  <a:cubicBezTo>
                    <a:pt x="8631" y="14727"/>
                    <a:pt x="6873" y="12969"/>
                    <a:pt x="6873" y="10800"/>
                  </a:cubicBezTo>
                  <a:cubicBezTo>
                    <a:pt x="6873" y="8631"/>
                    <a:pt x="8631" y="6873"/>
                    <a:pt x="10800" y="6873"/>
                  </a:cubicBezTo>
                  <a:cubicBezTo>
                    <a:pt x="12969" y="6873"/>
                    <a:pt x="14727" y="8631"/>
                    <a:pt x="14727" y="10800"/>
                  </a:cubicBezTo>
                  <a:cubicBezTo>
                    <a:pt x="14727" y="12969"/>
                    <a:pt x="12969" y="14727"/>
                    <a:pt x="10800" y="14727"/>
                  </a:cubicBezTo>
                  <a:moveTo>
                    <a:pt x="10800" y="5891"/>
                  </a:moveTo>
                  <a:cubicBezTo>
                    <a:pt x="8088" y="5891"/>
                    <a:pt x="5891" y="8089"/>
                    <a:pt x="5891" y="10800"/>
                  </a:cubicBezTo>
                  <a:cubicBezTo>
                    <a:pt x="5891" y="13512"/>
                    <a:pt x="8088" y="15709"/>
                    <a:pt x="10800" y="15709"/>
                  </a:cubicBezTo>
                  <a:cubicBezTo>
                    <a:pt x="13512" y="15709"/>
                    <a:pt x="15709" y="13512"/>
                    <a:pt x="15709" y="10800"/>
                  </a:cubicBezTo>
                  <a:cubicBezTo>
                    <a:pt x="15709" y="8089"/>
                    <a:pt x="13512" y="5891"/>
                    <a:pt x="10800" y="5891"/>
                  </a:cubicBezTo>
                  <a:moveTo>
                    <a:pt x="20618" y="12013"/>
                  </a:moveTo>
                  <a:cubicBezTo>
                    <a:pt x="20614" y="12014"/>
                    <a:pt x="20611" y="12016"/>
                    <a:pt x="20607" y="12016"/>
                  </a:cubicBezTo>
                  <a:lnTo>
                    <a:pt x="19602" y="12268"/>
                  </a:lnTo>
                  <a:cubicBezTo>
                    <a:pt x="19256" y="12354"/>
                    <a:pt x="18984" y="12622"/>
                    <a:pt x="18892" y="12966"/>
                  </a:cubicBezTo>
                  <a:cubicBezTo>
                    <a:pt x="18703" y="13672"/>
                    <a:pt x="18421" y="14351"/>
                    <a:pt x="18053" y="14986"/>
                  </a:cubicBezTo>
                  <a:cubicBezTo>
                    <a:pt x="17873" y="15295"/>
                    <a:pt x="17876" y="15677"/>
                    <a:pt x="18060" y="15984"/>
                  </a:cubicBezTo>
                  <a:lnTo>
                    <a:pt x="18601" y="16885"/>
                  </a:lnTo>
                  <a:lnTo>
                    <a:pt x="16886" y="18600"/>
                  </a:lnTo>
                  <a:cubicBezTo>
                    <a:pt x="16882" y="18599"/>
                    <a:pt x="16878" y="18597"/>
                    <a:pt x="16875" y="18595"/>
                  </a:cubicBezTo>
                  <a:lnTo>
                    <a:pt x="15978" y="18057"/>
                  </a:lnTo>
                  <a:cubicBezTo>
                    <a:pt x="15822" y="17964"/>
                    <a:pt x="15648" y="17917"/>
                    <a:pt x="15473" y="17917"/>
                  </a:cubicBezTo>
                  <a:cubicBezTo>
                    <a:pt x="15304" y="17917"/>
                    <a:pt x="15134" y="17961"/>
                    <a:pt x="14982" y="18049"/>
                  </a:cubicBezTo>
                  <a:cubicBezTo>
                    <a:pt x="14348" y="18415"/>
                    <a:pt x="13671" y="18696"/>
                    <a:pt x="12968" y="18884"/>
                  </a:cubicBezTo>
                  <a:cubicBezTo>
                    <a:pt x="12624" y="18976"/>
                    <a:pt x="12356" y="19248"/>
                    <a:pt x="12269" y="19594"/>
                  </a:cubicBezTo>
                  <a:lnTo>
                    <a:pt x="12016" y="20607"/>
                  </a:lnTo>
                  <a:cubicBezTo>
                    <a:pt x="12015" y="20611"/>
                    <a:pt x="12014" y="20614"/>
                    <a:pt x="12012" y="20619"/>
                  </a:cubicBezTo>
                  <a:lnTo>
                    <a:pt x="9587" y="20619"/>
                  </a:lnTo>
                  <a:lnTo>
                    <a:pt x="9331" y="19594"/>
                  </a:lnTo>
                  <a:cubicBezTo>
                    <a:pt x="9244" y="19248"/>
                    <a:pt x="8976" y="18976"/>
                    <a:pt x="8632" y="18884"/>
                  </a:cubicBezTo>
                  <a:cubicBezTo>
                    <a:pt x="7929" y="18696"/>
                    <a:pt x="7251" y="18415"/>
                    <a:pt x="6617" y="18049"/>
                  </a:cubicBezTo>
                  <a:cubicBezTo>
                    <a:pt x="6465" y="17961"/>
                    <a:pt x="6296" y="17917"/>
                    <a:pt x="6127" y="17917"/>
                  </a:cubicBezTo>
                  <a:cubicBezTo>
                    <a:pt x="5951" y="17917"/>
                    <a:pt x="5777" y="17964"/>
                    <a:pt x="5621" y="18057"/>
                  </a:cubicBezTo>
                  <a:lnTo>
                    <a:pt x="4725" y="18595"/>
                  </a:lnTo>
                  <a:cubicBezTo>
                    <a:pt x="4722" y="18597"/>
                    <a:pt x="4718" y="18599"/>
                    <a:pt x="4714" y="18600"/>
                  </a:cubicBezTo>
                  <a:lnTo>
                    <a:pt x="3000" y="16885"/>
                  </a:lnTo>
                  <a:lnTo>
                    <a:pt x="3540" y="15984"/>
                  </a:lnTo>
                  <a:cubicBezTo>
                    <a:pt x="3724" y="15677"/>
                    <a:pt x="3727" y="15295"/>
                    <a:pt x="3548" y="14986"/>
                  </a:cubicBezTo>
                  <a:cubicBezTo>
                    <a:pt x="3179" y="14351"/>
                    <a:pt x="2897" y="13672"/>
                    <a:pt x="2708" y="12966"/>
                  </a:cubicBezTo>
                  <a:cubicBezTo>
                    <a:pt x="2616" y="12622"/>
                    <a:pt x="2343" y="12354"/>
                    <a:pt x="1998" y="12268"/>
                  </a:cubicBezTo>
                  <a:lnTo>
                    <a:pt x="993" y="12016"/>
                  </a:lnTo>
                  <a:cubicBezTo>
                    <a:pt x="989" y="12016"/>
                    <a:pt x="986" y="12014"/>
                    <a:pt x="982" y="12013"/>
                  </a:cubicBezTo>
                  <a:lnTo>
                    <a:pt x="982" y="9587"/>
                  </a:lnTo>
                  <a:lnTo>
                    <a:pt x="1998" y="9333"/>
                  </a:lnTo>
                  <a:cubicBezTo>
                    <a:pt x="2343" y="9246"/>
                    <a:pt x="2616" y="8979"/>
                    <a:pt x="2708" y="8634"/>
                  </a:cubicBezTo>
                  <a:cubicBezTo>
                    <a:pt x="2897" y="7928"/>
                    <a:pt x="3179" y="7249"/>
                    <a:pt x="3548" y="6615"/>
                  </a:cubicBezTo>
                  <a:cubicBezTo>
                    <a:pt x="3727" y="6305"/>
                    <a:pt x="3724" y="5923"/>
                    <a:pt x="3540" y="5617"/>
                  </a:cubicBezTo>
                  <a:lnTo>
                    <a:pt x="3005" y="4725"/>
                  </a:lnTo>
                  <a:cubicBezTo>
                    <a:pt x="3004" y="4722"/>
                    <a:pt x="3002" y="4718"/>
                    <a:pt x="3000" y="4715"/>
                  </a:cubicBezTo>
                  <a:lnTo>
                    <a:pt x="4715" y="3000"/>
                  </a:lnTo>
                  <a:lnTo>
                    <a:pt x="5621" y="3544"/>
                  </a:lnTo>
                  <a:cubicBezTo>
                    <a:pt x="5777" y="3636"/>
                    <a:pt x="5951" y="3683"/>
                    <a:pt x="6127" y="3683"/>
                  </a:cubicBezTo>
                  <a:cubicBezTo>
                    <a:pt x="6296" y="3683"/>
                    <a:pt x="6465" y="3639"/>
                    <a:pt x="6618" y="3551"/>
                  </a:cubicBezTo>
                  <a:cubicBezTo>
                    <a:pt x="7251" y="3185"/>
                    <a:pt x="7929" y="2904"/>
                    <a:pt x="8632" y="2717"/>
                  </a:cubicBezTo>
                  <a:cubicBezTo>
                    <a:pt x="8976" y="2624"/>
                    <a:pt x="9244" y="2353"/>
                    <a:pt x="9331" y="2007"/>
                  </a:cubicBezTo>
                  <a:lnTo>
                    <a:pt x="9587" y="982"/>
                  </a:lnTo>
                  <a:lnTo>
                    <a:pt x="12012" y="982"/>
                  </a:lnTo>
                  <a:cubicBezTo>
                    <a:pt x="12014" y="986"/>
                    <a:pt x="12015" y="989"/>
                    <a:pt x="12016" y="993"/>
                  </a:cubicBezTo>
                  <a:lnTo>
                    <a:pt x="12269" y="2007"/>
                  </a:lnTo>
                  <a:cubicBezTo>
                    <a:pt x="12356" y="2353"/>
                    <a:pt x="12624" y="2624"/>
                    <a:pt x="12968" y="2717"/>
                  </a:cubicBezTo>
                  <a:cubicBezTo>
                    <a:pt x="13671" y="2904"/>
                    <a:pt x="14348" y="3185"/>
                    <a:pt x="14982" y="3551"/>
                  </a:cubicBezTo>
                  <a:cubicBezTo>
                    <a:pt x="15134" y="3639"/>
                    <a:pt x="15304" y="3683"/>
                    <a:pt x="15473" y="3683"/>
                  </a:cubicBezTo>
                  <a:cubicBezTo>
                    <a:pt x="15648" y="3683"/>
                    <a:pt x="15822" y="3636"/>
                    <a:pt x="15978" y="3544"/>
                  </a:cubicBezTo>
                  <a:lnTo>
                    <a:pt x="16884" y="3000"/>
                  </a:lnTo>
                  <a:lnTo>
                    <a:pt x="18600" y="4715"/>
                  </a:lnTo>
                  <a:cubicBezTo>
                    <a:pt x="18598" y="4718"/>
                    <a:pt x="18597" y="4722"/>
                    <a:pt x="18595" y="4726"/>
                  </a:cubicBezTo>
                  <a:lnTo>
                    <a:pt x="18060" y="5616"/>
                  </a:lnTo>
                  <a:cubicBezTo>
                    <a:pt x="17876" y="5923"/>
                    <a:pt x="17873" y="6305"/>
                    <a:pt x="18053" y="6615"/>
                  </a:cubicBezTo>
                  <a:cubicBezTo>
                    <a:pt x="18421" y="7249"/>
                    <a:pt x="18703" y="7928"/>
                    <a:pt x="18892" y="8634"/>
                  </a:cubicBezTo>
                  <a:cubicBezTo>
                    <a:pt x="18984" y="8979"/>
                    <a:pt x="19256" y="9246"/>
                    <a:pt x="19602" y="9333"/>
                  </a:cubicBezTo>
                  <a:lnTo>
                    <a:pt x="20618" y="9587"/>
                  </a:lnTo>
                  <a:cubicBezTo>
                    <a:pt x="20618" y="9587"/>
                    <a:pt x="20618" y="12013"/>
                    <a:pt x="20618" y="12013"/>
                  </a:cubicBezTo>
                  <a:close/>
                  <a:moveTo>
                    <a:pt x="20880" y="8641"/>
                  </a:moveTo>
                  <a:lnTo>
                    <a:pt x="19841" y="8380"/>
                  </a:lnTo>
                  <a:cubicBezTo>
                    <a:pt x="19626" y="7580"/>
                    <a:pt x="19308" y="6822"/>
                    <a:pt x="18902" y="6122"/>
                  </a:cubicBezTo>
                  <a:lnTo>
                    <a:pt x="19455" y="5200"/>
                  </a:lnTo>
                  <a:cubicBezTo>
                    <a:pt x="19625" y="4871"/>
                    <a:pt x="19736" y="4463"/>
                    <a:pt x="19455" y="4182"/>
                  </a:cubicBezTo>
                  <a:lnTo>
                    <a:pt x="17419" y="2145"/>
                  </a:lnTo>
                  <a:cubicBezTo>
                    <a:pt x="17292" y="2018"/>
                    <a:pt x="17136" y="1969"/>
                    <a:pt x="16975" y="1969"/>
                  </a:cubicBezTo>
                  <a:cubicBezTo>
                    <a:pt x="16778" y="1969"/>
                    <a:pt x="16572" y="2043"/>
                    <a:pt x="16400" y="2145"/>
                  </a:cubicBezTo>
                  <a:lnTo>
                    <a:pt x="15473" y="2702"/>
                  </a:lnTo>
                  <a:cubicBezTo>
                    <a:pt x="14775" y="2298"/>
                    <a:pt x="14020" y="1982"/>
                    <a:pt x="13222" y="1768"/>
                  </a:cubicBezTo>
                  <a:lnTo>
                    <a:pt x="12960" y="720"/>
                  </a:lnTo>
                  <a:cubicBezTo>
                    <a:pt x="12848" y="367"/>
                    <a:pt x="12638" y="0"/>
                    <a:pt x="12240" y="0"/>
                  </a:cubicBezTo>
                  <a:lnTo>
                    <a:pt x="9360" y="0"/>
                  </a:lnTo>
                  <a:cubicBezTo>
                    <a:pt x="8962" y="0"/>
                    <a:pt x="8730" y="367"/>
                    <a:pt x="8640" y="720"/>
                  </a:cubicBezTo>
                  <a:lnTo>
                    <a:pt x="8378" y="1768"/>
                  </a:lnTo>
                  <a:cubicBezTo>
                    <a:pt x="7580" y="1982"/>
                    <a:pt x="6825" y="2298"/>
                    <a:pt x="6127" y="2702"/>
                  </a:cubicBezTo>
                  <a:lnTo>
                    <a:pt x="5200" y="2145"/>
                  </a:lnTo>
                  <a:cubicBezTo>
                    <a:pt x="5028" y="2043"/>
                    <a:pt x="4822" y="1969"/>
                    <a:pt x="4625" y="1969"/>
                  </a:cubicBezTo>
                  <a:cubicBezTo>
                    <a:pt x="4464" y="1969"/>
                    <a:pt x="4308" y="2018"/>
                    <a:pt x="4181" y="2145"/>
                  </a:cubicBezTo>
                  <a:lnTo>
                    <a:pt x="2145" y="4182"/>
                  </a:lnTo>
                  <a:cubicBezTo>
                    <a:pt x="1864" y="4463"/>
                    <a:pt x="1975" y="4871"/>
                    <a:pt x="2145" y="5200"/>
                  </a:cubicBezTo>
                  <a:lnTo>
                    <a:pt x="2698" y="6122"/>
                  </a:lnTo>
                  <a:cubicBezTo>
                    <a:pt x="2292" y="6822"/>
                    <a:pt x="1973" y="7580"/>
                    <a:pt x="1759" y="8380"/>
                  </a:cubicBezTo>
                  <a:lnTo>
                    <a:pt x="720" y="8641"/>
                  </a:lnTo>
                  <a:cubicBezTo>
                    <a:pt x="367" y="8730"/>
                    <a:pt x="0" y="8963"/>
                    <a:pt x="0" y="9360"/>
                  </a:cubicBezTo>
                  <a:lnTo>
                    <a:pt x="0" y="12240"/>
                  </a:lnTo>
                  <a:cubicBezTo>
                    <a:pt x="0" y="12638"/>
                    <a:pt x="367" y="12848"/>
                    <a:pt x="720" y="12960"/>
                  </a:cubicBezTo>
                  <a:lnTo>
                    <a:pt x="1759" y="13220"/>
                  </a:lnTo>
                  <a:cubicBezTo>
                    <a:pt x="1973" y="14021"/>
                    <a:pt x="2292" y="14778"/>
                    <a:pt x="2698" y="15478"/>
                  </a:cubicBezTo>
                  <a:lnTo>
                    <a:pt x="2145" y="16400"/>
                  </a:lnTo>
                  <a:cubicBezTo>
                    <a:pt x="1959" y="16714"/>
                    <a:pt x="1864" y="17137"/>
                    <a:pt x="2145" y="17419"/>
                  </a:cubicBezTo>
                  <a:lnTo>
                    <a:pt x="4181" y="19455"/>
                  </a:lnTo>
                  <a:cubicBezTo>
                    <a:pt x="4305" y="19579"/>
                    <a:pt x="4454" y="19627"/>
                    <a:pt x="4610" y="19627"/>
                  </a:cubicBezTo>
                  <a:cubicBezTo>
                    <a:pt x="4807" y="19627"/>
                    <a:pt x="5016" y="19550"/>
                    <a:pt x="5200" y="19455"/>
                  </a:cubicBezTo>
                  <a:lnTo>
                    <a:pt x="6127" y="18899"/>
                  </a:lnTo>
                  <a:cubicBezTo>
                    <a:pt x="6825" y="19302"/>
                    <a:pt x="7580" y="19619"/>
                    <a:pt x="8378" y="19832"/>
                  </a:cubicBezTo>
                  <a:lnTo>
                    <a:pt x="8640" y="20880"/>
                  </a:lnTo>
                  <a:cubicBezTo>
                    <a:pt x="8730" y="21233"/>
                    <a:pt x="8962" y="21600"/>
                    <a:pt x="9360" y="21600"/>
                  </a:cubicBezTo>
                  <a:lnTo>
                    <a:pt x="12240" y="21600"/>
                  </a:lnTo>
                  <a:cubicBezTo>
                    <a:pt x="12638" y="21600"/>
                    <a:pt x="12848" y="21233"/>
                    <a:pt x="12960" y="20880"/>
                  </a:cubicBezTo>
                  <a:lnTo>
                    <a:pt x="13222" y="19832"/>
                  </a:lnTo>
                  <a:cubicBezTo>
                    <a:pt x="14020" y="19619"/>
                    <a:pt x="14775" y="19302"/>
                    <a:pt x="15473" y="18899"/>
                  </a:cubicBezTo>
                  <a:lnTo>
                    <a:pt x="16400" y="19455"/>
                  </a:lnTo>
                  <a:cubicBezTo>
                    <a:pt x="16584" y="19550"/>
                    <a:pt x="16793" y="19627"/>
                    <a:pt x="16990" y="19627"/>
                  </a:cubicBezTo>
                  <a:cubicBezTo>
                    <a:pt x="17146" y="19627"/>
                    <a:pt x="17294" y="19579"/>
                    <a:pt x="17419" y="19455"/>
                  </a:cubicBezTo>
                  <a:lnTo>
                    <a:pt x="19455" y="17419"/>
                  </a:lnTo>
                  <a:cubicBezTo>
                    <a:pt x="19736" y="17137"/>
                    <a:pt x="19641" y="16714"/>
                    <a:pt x="19455" y="16400"/>
                  </a:cubicBezTo>
                  <a:lnTo>
                    <a:pt x="18902" y="15478"/>
                  </a:lnTo>
                  <a:cubicBezTo>
                    <a:pt x="19308" y="14778"/>
                    <a:pt x="19626" y="14021"/>
                    <a:pt x="19841" y="13220"/>
                  </a:cubicBezTo>
                  <a:lnTo>
                    <a:pt x="20880" y="12960"/>
                  </a:lnTo>
                  <a:cubicBezTo>
                    <a:pt x="21233" y="12848"/>
                    <a:pt x="21600" y="12638"/>
                    <a:pt x="21600" y="12240"/>
                  </a:cubicBezTo>
                  <a:lnTo>
                    <a:pt x="21600" y="9360"/>
                  </a:lnTo>
                  <a:cubicBezTo>
                    <a:pt x="21600" y="8963"/>
                    <a:pt x="21233" y="8730"/>
                    <a:pt x="20880" y="8641"/>
                  </a:cubicBezTo>
                </a:path>
              </a:pathLst>
            </a:custGeom>
            <a:grpFill/>
            <a:ln w="12700">
              <a:miter lim="400000"/>
            </a:ln>
          </p:spPr>
          <p:txBody>
            <a:bodyPr lIns="19043" tIns="19043" rIns="19043" bIns="19043" anchor="ctr"/>
            <a:lstStyle/>
            <a:p>
              <a:pPr defTabSz="228509" eaLnBrk="1" fontAlgn="auto" hangingPunct="1">
                <a:spcBef>
                  <a:spcPts val="0"/>
                </a:spcBef>
                <a:spcAft>
                  <a:spcPts val="0"/>
                </a:spcAft>
                <a:defRPr sz="3000" cap="none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  <a:latin typeface="Gill Sans"/>
                  <a:ea typeface="Gill Sans"/>
                  <a:cs typeface="Gill Sans"/>
                  <a:sym typeface="Gill Sans"/>
                </a:defRPr>
              </a:pPr>
              <a:endParaRPr sz="1400" b="1" i="1">
                <a:solidFill>
                  <a:srgbClr val="2B448B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Lato" panose="020F0502020204030203" pitchFamily="34" charset="0"/>
                <a:ea typeface="Gill Sans"/>
                <a:cs typeface="Gill Sans"/>
                <a:sym typeface="Gill Sans"/>
              </a:endParaRPr>
            </a:p>
          </p:txBody>
        </p:sp>
      </p:grpSp>
      <p:grpSp>
        <p:nvGrpSpPr>
          <p:cNvPr id="12" name="Group 29">
            <a:extLst>
              <a:ext uri="{FF2B5EF4-FFF2-40B4-BE49-F238E27FC236}">
                <a16:creationId xmlns:a16="http://schemas.microsoft.com/office/drawing/2014/main" id="{FEABA72D-3031-42E0-BF6E-8A0546A260B5}"/>
              </a:ext>
            </a:extLst>
          </p:cNvPr>
          <p:cNvGrpSpPr>
            <a:grpSpLocks/>
          </p:cNvGrpSpPr>
          <p:nvPr/>
        </p:nvGrpSpPr>
        <p:grpSpPr bwMode="auto">
          <a:xfrm>
            <a:off x="1250315" y="4930775"/>
            <a:ext cx="582613" cy="581025"/>
            <a:chOff x="7135700" y="4157174"/>
            <a:chExt cx="999231" cy="997482"/>
          </a:xfrm>
          <a:solidFill>
            <a:srgbClr val="2B448B"/>
          </a:solidFill>
        </p:grpSpPr>
        <p:sp>
          <p:nvSpPr>
            <p:cNvPr id="13" name="Oval 30">
              <a:extLst>
                <a:ext uri="{FF2B5EF4-FFF2-40B4-BE49-F238E27FC236}">
                  <a16:creationId xmlns:a16="http://schemas.microsoft.com/office/drawing/2014/main" id="{6A4484BD-01AB-46B9-9F69-FB4676AE04A6}"/>
                </a:ext>
              </a:extLst>
            </p:cNvPr>
            <p:cNvSpPr/>
            <p:nvPr/>
          </p:nvSpPr>
          <p:spPr>
            <a:xfrm>
              <a:off x="7135700" y="4157174"/>
              <a:ext cx="999231" cy="997482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600" b="1" i="1">
                <a:solidFill>
                  <a:srgbClr val="2B448B"/>
                </a:solidFill>
                <a:latin typeface="Lato" panose="020F0502020204030203" pitchFamily="34" charset="0"/>
              </a:endParaRPr>
            </a:p>
          </p:txBody>
        </p:sp>
        <p:sp>
          <p:nvSpPr>
            <p:cNvPr id="14" name="Shape 2633">
              <a:extLst>
                <a:ext uri="{FF2B5EF4-FFF2-40B4-BE49-F238E27FC236}">
                  <a16:creationId xmlns:a16="http://schemas.microsoft.com/office/drawing/2014/main" id="{25A06098-D013-4AFE-A851-74F3C4182DF1}"/>
                </a:ext>
              </a:extLst>
            </p:cNvPr>
            <p:cNvSpPr/>
            <p:nvPr/>
          </p:nvSpPr>
          <p:spPr>
            <a:xfrm>
              <a:off x="7440642" y="4492394"/>
              <a:ext cx="389347" cy="3870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2144" y="18334"/>
                  </a:moveTo>
                  <a:lnTo>
                    <a:pt x="15583" y="6873"/>
                  </a:lnTo>
                  <a:lnTo>
                    <a:pt x="20168" y="6873"/>
                  </a:lnTo>
                  <a:cubicBezTo>
                    <a:pt x="20168" y="6873"/>
                    <a:pt x="12144" y="18334"/>
                    <a:pt x="12144" y="18334"/>
                  </a:cubicBezTo>
                  <a:close/>
                  <a:moveTo>
                    <a:pt x="10800" y="19403"/>
                  </a:moveTo>
                  <a:lnTo>
                    <a:pt x="7041" y="6873"/>
                  </a:lnTo>
                  <a:lnTo>
                    <a:pt x="14559" y="6873"/>
                  </a:lnTo>
                  <a:cubicBezTo>
                    <a:pt x="14559" y="6873"/>
                    <a:pt x="10800" y="19403"/>
                    <a:pt x="10800" y="19403"/>
                  </a:cubicBezTo>
                  <a:close/>
                  <a:moveTo>
                    <a:pt x="1432" y="6873"/>
                  </a:moveTo>
                  <a:lnTo>
                    <a:pt x="6017" y="6873"/>
                  </a:lnTo>
                  <a:lnTo>
                    <a:pt x="9456" y="18334"/>
                  </a:lnTo>
                  <a:cubicBezTo>
                    <a:pt x="9456" y="18334"/>
                    <a:pt x="1432" y="6873"/>
                    <a:pt x="1432" y="6873"/>
                  </a:cubicBezTo>
                  <a:close/>
                  <a:moveTo>
                    <a:pt x="6578" y="982"/>
                  </a:moveTo>
                  <a:lnTo>
                    <a:pt x="8536" y="982"/>
                  </a:lnTo>
                  <a:lnTo>
                    <a:pt x="6082" y="5891"/>
                  </a:lnTo>
                  <a:lnTo>
                    <a:pt x="1669" y="5891"/>
                  </a:lnTo>
                  <a:cubicBezTo>
                    <a:pt x="1669" y="5891"/>
                    <a:pt x="6578" y="982"/>
                    <a:pt x="6578" y="982"/>
                  </a:cubicBezTo>
                  <a:close/>
                  <a:moveTo>
                    <a:pt x="11973" y="982"/>
                  </a:moveTo>
                  <a:lnTo>
                    <a:pt x="14427" y="5891"/>
                  </a:lnTo>
                  <a:lnTo>
                    <a:pt x="7173" y="5891"/>
                  </a:lnTo>
                  <a:lnTo>
                    <a:pt x="9627" y="982"/>
                  </a:lnTo>
                  <a:cubicBezTo>
                    <a:pt x="9627" y="982"/>
                    <a:pt x="11973" y="982"/>
                    <a:pt x="11973" y="982"/>
                  </a:cubicBezTo>
                  <a:close/>
                  <a:moveTo>
                    <a:pt x="15022" y="982"/>
                  </a:moveTo>
                  <a:lnTo>
                    <a:pt x="19931" y="5891"/>
                  </a:lnTo>
                  <a:lnTo>
                    <a:pt x="15518" y="5891"/>
                  </a:lnTo>
                  <a:lnTo>
                    <a:pt x="13064" y="982"/>
                  </a:lnTo>
                  <a:cubicBezTo>
                    <a:pt x="13064" y="982"/>
                    <a:pt x="15022" y="982"/>
                    <a:pt x="15022" y="982"/>
                  </a:cubicBezTo>
                  <a:close/>
                  <a:moveTo>
                    <a:pt x="21600" y="6382"/>
                  </a:moveTo>
                  <a:cubicBezTo>
                    <a:pt x="21600" y="6272"/>
                    <a:pt x="21557" y="6175"/>
                    <a:pt x="21495" y="6093"/>
                  </a:cubicBezTo>
                  <a:lnTo>
                    <a:pt x="21502" y="6088"/>
                  </a:lnTo>
                  <a:lnTo>
                    <a:pt x="21471" y="6057"/>
                  </a:lnTo>
                  <a:cubicBezTo>
                    <a:pt x="21459" y="6044"/>
                    <a:pt x="21448" y="6032"/>
                    <a:pt x="21434" y="6020"/>
                  </a:cubicBezTo>
                  <a:lnTo>
                    <a:pt x="15611" y="197"/>
                  </a:lnTo>
                  <a:lnTo>
                    <a:pt x="15604" y="201"/>
                  </a:lnTo>
                  <a:cubicBezTo>
                    <a:pt x="15514" y="82"/>
                    <a:pt x="15379" y="0"/>
                    <a:pt x="15218" y="0"/>
                  </a:cubicBezTo>
                  <a:lnTo>
                    <a:pt x="6382" y="0"/>
                  </a:lnTo>
                  <a:cubicBezTo>
                    <a:pt x="6221" y="0"/>
                    <a:pt x="6086" y="82"/>
                    <a:pt x="5996" y="201"/>
                  </a:cubicBezTo>
                  <a:lnTo>
                    <a:pt x="5989" y="197"/>
                  </a:lnTo>
                  <a:lnTo>
                    <a:pt x="166" y="6020"/>
                  </a:lnTo>
                  <a:cubicBezTo>
                    <a:pt x="152" y="6032"/>
                    <a:pt x="141" y="6044"/>
                    <a:pt x="129" y="6057"/>
                  </a:cubicBezTo>
                  <a:lnTo>
                    <a:pt x="98" y="6088"/>
                  </a:lnTo>
                  <a:lnTo>
                    <a:pt x="105" y="6093"/>
                  </a:lnTo>
                  <a:cubicBezTo>
                    <a:pt x="43" y="6175"/>
                    <a:pt x="0" y="6272"/>
                    <a:pt x="0" y="6382"/>
                  </a:cubicBezTo>
                  <a:cubicBezTo>
                    <a:pt x="0" y="6499"/>
                    <a:pt x="46" y="6602"/>
                    <a:pt x="115" y="6686"/>
                  </a:cubicBezTo>
                  <a:lnTo>
                    <a:pt x="109" y="6690"/>
                  </a:lnTo>
                  <a:lnTo>
                    <a:pt x="10418" y="21418"/>
                  </a:lnTo>
                  <a:lnTo>
                    <a:pt x="10424" y="21413"/>
                  </a:lnTo>
                  <a:cubicBezTo>
                    <a:pt x="10514" y="21525"/>
                    <a:pt x="10646" y="21600"/>
                    <a:pt x="10800" y="21600"/>
                  </a:cubicBezTo>
                  <a:cubicBezTo>
                    <a:pt x="10954" y="21600"/>
                    <a:pt x="11086" y="21525"/>
                    <a:pt x="11176" y="21413"/>
                  </a:cubicBezTo>
                  <a:lnTo>
                    <a:pt x="11182" y="21418"/>
                  </a:lnTo>
                  <a:lnTo>
                    <a:pt x="21491" y="6690"/>
                  </a:lnTo>
                  <a:lnTo>
                    <a:pt x="21485" y="6686"/>
                  </a:lnTo>
                  <a:cubicBezTo>
                    <a:pt x="21553" y="6602"/>
                    <a:pt x="21600" y="6499"/>
                    <a:pt x="21600" y="6382"/>
                  </a:cubicBezTo>
                </a:path>
              </a:pathLst>
            </a:custGeom>
            <a:grpFill/>
            <a:ln w="12700">
              <a:miter lim="400000"/>
            </a:ln>
          </p:spPr>
          <p:txBody>
            <a:bodyPr lIns="19043" tIns="19043" rIns="19043" bIns="19043" anchor="ctr"/>
            <a:lstStyle/>
            <a:p>
              <a:pPr defTabSz="228509" eaLnBrk="1" fontAlgn="auto" hangingPunct="1">
                <a:spcBef>
                  <a:spcPts val="0"/>
                </a:spcBef>
                <a:spcAft>
                  <a:spcPts val="0"/>
                </a:spcAft>
                <a:defRPr sz="3000" cap="none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  <a:latin typeface="Gill Sans"/>
                  <a:ea typeface="Gill Sans"/>
                  <a:cs typeface="Gill Sans"/>
                  <a:sym typeface="Gill Sans"/>
                </a:defRPr>
              </a:pPr>
              <a:endParaRPr sz="1400" b="1" i="1">
                <a:solidFill>
                  <a:srgbClr val="2B448B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Lato" panose="020F0502020204030203" pitchFamily="34" charset="0"/>
                <a:ea typeface="Gill Sans"/>
                <a:cs typeface="Gill Sans"/>
                <a:sym typeface="Gill Sans"/>
              </a:endParaRPr>
            </a:p>
          </p:txBody>
        </p:sp>
      </p:grpSp>
      <p:sp>
        <p:nvSpPr>
          <p:cNvPr id="15" name="TextBox 32">
            <a:extLst>
              <a:ext uri="{FF2B5EF4-FFF2-40B4-BE49-F238E27FC236}">
                <a16:creationId xmlns:a16="http://schemas.microsoft.com/office/drawing/2014/main" id="{7744DF58-A7FF-4429-A727-72AFB30E997E}"/>
              </a:ext>
            </a:extLst>
          </p:cNvPr>
          <p:cNvSpPr txBox="1"/>
          <p:nvPr/>
        </p:nvSpPr>
        <p:spPr>
          <a:xfrm flipH="1">
            <a:off x="1251903" y="2358586"/>
            <a:ext cx="4283075" cy="898772"/>
          </a:xfrm>
          <a:prstGeom prst="rect">
            <a:avLst/>
          </a:prstGeom>
          <a:noFill/>
        </p:spPr>
        <p:txBody>
          <a:bodyPr lIns="0" tIns="0" rIns="0" bIns="0">
            <a:spAutoFit/>
          </a:bodyPr>
          <a:lstStyle/>
          <a:p>
            <a:pPr algn="l">
              <a:lnSpc>
                <a:spcPct val="150000"/>
              </a:lnSpc>
            </a:pPr>
            <a:r>
              <a:rPr lang="zh-CN" altLang="en-US" sz="1000" b="0" i="0" dirty="0">
                <a:effectLst/>
                <a:latin typeface="arial" panose="020B0604020202020204" pitchFamily="34" charset="0"/>
              </a:rPr>
              <a:t>数学是人类对事物的抽象结构与模式进行严格描述的一种通用手段，可以应用于现实世界的任何问题，所有的数学对象本质上都是人为定义的。从这个意义上，数学属于</a:t>
            </a:r>
            <a:r>
              <a:rPr lang="zh-CN" altLang="en-US" sz="1000" b="0" i="0" u="none" strike="noStrike" dirty="0">
                <a:effectLst/>
                <a:latin typeface="arial" panose="020B0604020202020204" pitchFamily="34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形式科学</a:t>
            </a:r>
            <a:r>
              <a:rPr lang="zh-CN" altLang="en-US" sz="1000" b="0" i="0" dirty="0">
                <a:effectLst/>
                <a:latin typeface="arial" panose="020B0604020202020204" pitchFamily="34" charset="0"/>
              </a:rPr>
              <a:t>，而不是自然科学。不同的数学家和哲学家对数学的确切范围和定义有一系列的看法。</a:t>
            </a:r>
          </a:p>
        </p:txBody>
      </p:sp>
      <p:sp>
        <p:nvSpPr>
          <p:cNvPr id="16" name="Title 11">
            <a:extLst>
              <a:ext uri="{FF2B5EF4-FFF2-40B4-BE49-F238E27FC236}">
                <a16:creationId xmlns:a16="http://schemas.microsoft.com/office/drawing/2014/main" id="{40AAB189-558C-47EE-BA29-237AE1D8D3E7}"/>
              </a:ext>
            </a:extLst>
          </p:cNvPr>
          <p:cNvSpPr txBox="1">
            <a:spLocks/>
          </p:cNvSpPr>
          <p:nvPr/>
        </p:nvSpPr>
        <p:spPr>
          <a:xfrm>
            <a:off x="1131253" y="1117600"/>
            <a:ext cx="4306887" cy="1181100"/>
          </a:xfrm>
          <a:prstGeom prst="rect">
            <a:avLst/>
          </a:prstGeom>
        </p:spPr>
        <p:txBody>
          <a:bodyPr lIns="91416" tIns="45708" rIns="91416" bIns="45708" anchor="ctr"/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 fontAlgn="auto">
              <a:spcAft>
                <a:spcPts val="0"/>
              </a:spcAft>
              <a:defRPr/>
            </a:pPr>
            <a:r>
              <a:rPr lang="en-US" sz="4400" spc="300" dirty="0">
                <a:solidFill>
                  <a:srgbClr val="2B448B"/>
                </a:solidFill>
                <a:latin typeface="Bebas Neue" panose="020B0606020202050201" pitchFamily="34" charset="0"/>
                <a:ea typeface="Roboto" panose="02000000000000000000" pitchFamily="2" charset="0"/>
                <a:cs typeface="Times New Roman" panose="02020603050405020304" pitchFamily="18" charset="0"/>
              </a:rPr>
              <a:t>MATHEMATICALEXPLANATION</a:t>
            </a:r>
          </a:p>
        </p:txBody>
      </p:sp>
    </p:spTree>
    <p:extLst>
      <p:ext uri="{BB962C8B-B14F-4D97-AF65-F5344CB8AC3E}">
        <p14:creationId xmlns:p14="http://schemas.microsoft.com/office/powerpoint/2010/main" val="8390617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5A991F8E-4B81-4EEA-91B6-0B290FCE325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686299" y="2651759"/>
            <a:ext cx="2819400" cy="892567"/>
          </a:xfrm>
        </p:spPr>
        <p:txBody>
          <a:bodyPr>
            <a:normAutofit/>
          </a:bodyPr>
          <a:lstStyle/>
          <a:p>
            <a:pPr algn="dist">
              <a:lnSpc>
                <a:spcPct val="100000"/>
              </a:lnSpc>
            </a:pPr>
            <a:r>
              <a:rPr lang="zh-CN" altLang="en-US" sz="4000" dirty="0">
                <a:solidFill>
                  <a:srgbClr val="2B448B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感谢观看</a:t>
            </a:r>
          </a:p>
        </p:txBody>
      </p:sp>
      <p:pic>
        <p:nvPicPr>
          <p:cNvPr id="3" name="图形 2">
            <a:extLst>
              <a:ext uri="{FF2B5EF4-FFF2-40B4-BE49-F238E27FC236}">
                <a16:creationId xmlns:a16="http://schemas.microsoft.com/office/drawing/2014/main" id="{FDE2C0E5-874B-4507-BF27-1378AD6C663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597842" y="-141863"/>
            <a:ext cx="7701598" cy="6733858"/>
          </a:xfrm>
          <a:prstGeom prst="rect">
            <a:avLst/>
          </a:prstGeom>
        </p:spPr>
      </p:pic>
      <p:pic>
        <p:nvPicPr>
          <p:cNvPr id="4" name="图片 3" descr="图片包含 游戏机, 钟表&#10;&#10;描述已自动生成">
            <a:extLst>
              <a:ext uri="{FF2B5EF4-FFF2-40B4-BE49-F238E27FC236}">
                <a16:creationId xmlns:a16="http://schemas.microsoft.com/office/drawing/2014/main" id="{48151449-5974-45E6-B7B6-4FDCD59449F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585" y="342296"/>
            <a:ext cx="3277576" cy="4748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75422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D3876EDA-5B24-4D75-B43B-06D687BCF2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D75495DC-B934-4D7E-9F88-7189A8EA14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CN" altLang="en-US"/>
          </a:p>
        </p:txBody>
      </p:sp>
      <p:pic>
        <p:nvPicPr>
          <p:cNvPr id="5" name="图片 4" descr="卡通人物&#10;&#10;描述已自动生成">
            <a:extLst>
              <a:ext uri="{FF2B5EF4-FFF2-40B4-BE49-F238E27FC236}">
                <a16:creationId xmlns:a16="http://schemas.microsoft.com/office/drawing/2014/main" id="{E112739E-DC44-4BD2-BB4E-221C8886A83E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1317"/>
          <a:stretch/>
        </p:blipFill>
        <p:spPr>
          <a:xfrm>
            <a:off x="-65988" y="0"/>
            <a:ext cx="12323974" cy="6858000"/>
          </a:xfrm>
          <a:prstGeom prst="rect">
            <a:avLst/>
          </a:prstGeom>
        </p:spPr>
      </p:pic>
      <p:sp>
        <p:nvSpPr>
          <p:cNvPr id="6" name="标题 1">
            <a:extLst>
              <a:ext uri="{FF2B5EF4-FFF2-40B4-BE49-F238E27FC236}">
                <a16:creationId xmlns:a16="http://schemas.microsoft.com/office/drawing/2014/main" id="{8659DF53-6ED2-40B0-9B1F-7BBA0726C175}"/>
              </a:ext>
            </a:extLst>
          </p:cNvPr>
          <p:cNvSpPr txBox="1">
            <a:spLocks/>
          </p:cNvSpPr>
          <p:nvPr/>
        </p:nvSpPr>
        <p:spPr>
          <a:xfrm>
            <a:off x="1523999" y="1860916"/>
            <a:ext cx="9144000" cy="2387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00000"/>
              </a:lnSpc>
            </a:pPr>
            <a:r>
              <a:rPr lang="zh-CN" altLang="en-US" sz="40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学术会议背景模板</a:t>
            </a:r>
          </a:p>
        </p:txBody>
      </p:sp>
      <p:pic>
        <p:nvPicPr>
          <p:cNvPr id="7" name="图片 6" descr="手机屏幕截图&#10;&#10;描述已自动生成">
            <a:extLst>
              <a:ext uri="{FF2B5EF4-FFF2-40B4-BE49-F238E27FC236}">
                <a16:creationId xmlns:a16="http://schemas.microsoft.com/office/drawing/2014/main" id="{02A8CB40-EE70-41FB-B16D-34CDA417EBE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7158" y="488854"/>
            <a:ext cx="3168628" cy="459045"/>
          </a:xfrm>
          <a:prstGeom prst="rect">
            <a:avLst/>
          </a:prstGeom>
        </p:spPr>
      </p:pic>
      <p:sp>
        <p:nvSpPr>
          <p:cNvPr id="8" name="文本框 7">
            <a:extLst>
              <a:ext uri="{FF2B5EF4-FFF2-40B4-BE49-F238E27FC236}">
                <a16:creationId xmlns:a16="http://schemas.microsoft.com/office/drawing/2014/main" id="{732CC9AF-13DF-4B72-AD7B-AE00CB5B5A65}"/>
              </a:ext>
            </a:extLst>
          </p:cNvPr>
          <p:cNvSpPr txBox="1"/>
          <p:nvPr/>
        </p:nvSpPr>
        <p:spPr>
          <a:xfrm>
            <a:off x="3138790" y="3986709"/>
            <a:ext cx="5914417" cy="7934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zh-CN" altLang="en-US" sz="1600" dirty="0">
                <a:solidFill>
                  <a:schemeClr val="bg1"/>
                </a:solidFill>
              </a:rPr>
              <a:t>汇报人：</a:t>
            </a:r>
            <a:r>
              <a:rPr lang="en-US" altLang="zh-CN" sz="1600" dirty="0">
                <a:solidFill>
                  <a:schemeClr val="bg1"/>
                </a:solidFill>
              </a:rPr>
              <a:t>XXX </a:t>
            </a:r>
          </a:p>
          <a:p>
            <a:pPr algn="ctr">
              <a:lnSpc>
                <a:spcPct val="150000"/>
              </a:lnSpc>
            </a:pPr>
            <a:r>
              <a:rPr lang="zh-CN" altLang="en-US" sz="1600" dirty="0">
                <a:solidFill>
                  <a:schemeClr val="bg1"/>
                </a:solidFill>
              </a:rPr>
              <a:t>时间：</a:t>
            </a:r>
            <a:r>
              <a:rPr lang="en-US" altLang="zh-CN" sz="1600" dirty="0">
                <a:solidFill>
                  <a:schemeClr val="bg1"/>
                </a:solidFill>
              </a:rPr>
              <a:t>2020</a:t>
            </a:r>
            <a:r>
              <a:rPr lang="zh-CN" altLang="en-US" sz="1600" dirty="0">
                <a:solidFill>
                  <a:schemeClr val="bg1"/>
                </a:solidFill>
              </a:rPr>
              <a:t>年</a:t>
            </a:r>
            <a:r>
              <a:rPr lang="en-US" altLang="zh-CN" sz="1600" dirty="0">
                <a:solidFill>
                  <a:schemeClr val="bg1"/>
                </a:solidFill>
              </a:rPr>
              <a:t>X</a:t>
            </a:r>
            <a:r>
              <a:rPr lang="zh-CN" altLang="en-US" sz="1600" dirty="0">
                <a:solidFill>
                  <a:schemeClr val="bg1"/>
                </a:solidFill>
              </a:rPr>
              <a:t>月</a:t>
            </a:r>
            <a:r>
              <a:rPr lang="en-US" altLang="zh-CN" sz="1600" dirty="0">
                <a:solidFill>
                  <a:schemeClr val="bg1"/>
                </a:solidFill>
              </a:rPr>
              <a:t>X</a:t>
            </a:r>
            <a:r>
              <a:rPr lang="zh-CN" altLang="en-US" sz="1600" dirty="0">
                <a:solidFill>
                  <a:schemeClr val="bg1"/>
                </a:solidFill>
              </a:rPr>
              <a:t>日</a:t>
            </a:r>
          </a:p>
        </p:txBody>
      </p:sp>
    </p:spTree>
    <p:extLst>
      <p:ext uri="{BB962C8B-B14F-4D97-AF65-F5344CB8AC3E}">
        <p14:creationId xmlns:p14="http://schemas.microsoft.com/office/powerpoint/2010/main" val="6376004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631</TotalTime>
  <Words>343</Words>
  <Application>Microsoft Office PowerPoint</Application>
  <PresentationFormat>宽屏</PresentationFormat>
  <Paragraphs>30</Paragraphs>
  <Slides>6</Slides>
  <Notes>2</Notes>
  <HiddenSlides>0</HiddenSlides>
  <MMClips>0</MMClips>
  <ScaleCrop>false</ScaleCrop>
  <HeadingPairs>
    <vt:vector size="8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嵌入 OLE 服务器</vt:lpstr>
      </vt:variant>
      <vt:variant>
        <vt:i4>1</vt:i4>
      </vt:variant>
      <vt:variant>
        <vt:lpstr>幻灯片标题</vt:lpstr>
      </vt:variant>
      <vt:variant>
        <vt:i4>6</vt:i4>
      </vt:variant>
    </vt:vector>
  </HeadingPairs>
  <TitlesOfParts>
    <vt:vector size="16" baseType="lpstr">
      <vt:lpstr>Bebas Neue</vt:lpstr>
      <vt:lpstr>Lato</vt:lpstr>
      <vt:lpstr>Lato Light</vt:lpstr>
      <vt:lpstr>等线</vt:lpstr>
      <vt:lpstr>等线 Light</vt:lpstr>
      <vt:lpstr>微软雅黑</vt:lpstr>
      <vt:lpstr>Arial</vt:lpstr>
      <vt:lpstr>Arial</vt:lpstr>
      <vt:lpstr>Office 主题​​</vt:lpstr>
      <vt:lpstr>Chart</vt:lpstr>
      <vt:lpstr>北京理工大学 / 数学与统计学院 学术报告</vt:lpstr>
      <vt:lpstr>PowerPoint 演示文稿</vt:lpstr>
      <vt:lpstr>PowerPoint 演示文稿</vt:lpstr>
      <vt:lpstr>PowerPoint 演示文稿</vt:lpstr>
      <vt:lpstr>感谢观看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北京理工大学数学与统计学院 学术报告</dc:title>
  <dc:creator>office</dc:creator>
  <cp:lastModifiedBy>office</cp:lastModifiedBy>
  <cp:revision>12</cp:revision>
  <dcterms:created xsi:type="dcterms:W3CDTF">2020-08-19T02:37:16Z</dcterms:created>
  <dcterms:modified xsi:type="dcterms:W3CDTF">2020-08-27T13:17:24Z</dcterms:modified>
</cp:coreProperties>
</file>